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8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7" r:id="rId32"/>
    <p:sldId id="288" r:id="rId33"/>
    <p:sldId id="285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0F7BF-A3A8-4DD8-9A8B-2FFAF42FFAFD}" type="datetimeFigureOut">
              <a:rPr lang="nl-NL" smtClean="0"/>
              <a:t>24-3-2014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C6910-B115-4C79-938B-81B9A4A2D6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21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Liefst nuchter; kies juiste buis; voldoende snel afnemen; goed zwenken; </a:t>
            </a:r>
            <a:r>
              <a:rPr lang="nl-NL" dirty="0" err="1" smtClean="0"/>
              <a:t>hep</a:t>
            </a:r>
            <a:r>
              <a:rPr lang="nl-NL" dirty="0" smtClean="0"/>
              <a:t> buis vr klinisch chemisch onderzoek: centrifugeren,</a:t>
            </a:r>
            <a:r>
              <a:rPr lang="nl-NL" baseline="0" dirty="0" smtClean="0"/>
              <a:t> plasma gebruiken. Zorg dat gegevens </a:t>
            </a:r>
            <a:r>
              <a:rPr lang="nl-NL" baseline="0" dirty="0" err="1" smtClean="0"/>
              <a:t>patient</a:t>
            </a:r>
            <a:r>
              <a:rPr lang="nl-NL" baseline="0" dirty="0" smtClean="0"/>
              <a:t>, bloedbuis en uitslag bij elkaar blijven horen!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6910-B115-4C79-938B-81B9A4A2D66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5439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Fmol</a:t>
            </a:r>
            <a:r>
              <a:rPr lang="nl-NL" dirty="0" smtClean="0"/>
              <a:t>= </a:t>
            </a:r>
            <a:r>
              <a:rPr lang="nl-NL" dirty="0" err="1" smtClean="0"/>
              <a:t>fentomol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6910-B115-4C79-938B-81B9A4A2D66F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4125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NB: urine met hoog contrast bekijken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6910-B115-4C79-938B-81B9A4A2D66F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2318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MCV: gemiddelde</a:t>
            </a:r>
            <a:r>
              <a:rPr lang="nl-NL" baseline="0" dirty="0" smtClean="0"/>
              <a:t> grootte </a:t>
            </a:r>
            <a:r>
              <a:rPr lang="nl-NL" baseline="0" dirty="0" err="1" smtClean="0"/>
              <a:t>ery</a:t>
            </a:r>
            <a:r>
              <a:rPr lang="nl-NL" baseline="0" dirty="0" smtClean="0"/>
              <a:t>; </a:t>
            </a:r>
            <a:r>
              <a:rPr lang="nl-NL" dirty="0" smtClean="0"/>
              <a:t>RDW: verschil in grootte: verhoogd: </a:t>
            </a:r>
            <a:r>
              <a:rPr lang="nl-NL" dirty="0" err="1" smtClean="0"/>
              <a:t>anisocytose</a:t>
            </a:r>
            <a:r>
              <a:rPr lang="nl-NL" dirty="0" smtClean="0"/>
              <a:t>; MCH: gemiddelde hoeveel </a:t>
            </a:r>
            <a:r>
              <a:rPr lang="nl-NL" dirty="0" err="1" smtClean="0"/>
              <a:t>Hb</a:t>
            </a:r>
            <a:r>
              <a:rPr lang="nl-NL" dirty="0" smtClean="0"/>
              <a:t> in </a:t>
            </a:r>
            <a:r>
              <a:rPr lang="nl-NL" dirty="0" err="1" smtClean="0"/>
              <a:t>ery</a:t>
            </a:r>
            <a:r>
              <a:rPr lang="nl-NL" dirty="0" smtClean="0"/>
              <a:t>; MCHC: gem </a:t>
            </a:r>
            <a:r>
              <a:rPr lang="nl-NL" dirty="0" err="1" smtClean="0"/>
              <a:t>hoeveelh</a:t>
            </a:r>
            <a:r>
              <a:rPr lang="nl-NL" dirty="0" smtClean="0"/>
              <a:t> HB in verhouding tot grootte </a:t>
            </a:r>
            <a:r>
              <a:rPr lang="nl-NL" dirty="0" err="1" smtClean="0"/>
              <a:t>ery</a:t>
            </a:r>
            <a:r>
              <a:rPr lang="nl-NL" dirty="0" smtClean="0"/>
              <a:t>; </a:t>
            </a:r>
          </a:p>
          <a:p>
            <a:r>
              <a:rPr lang="nl-NL" dirty="0" smtClean="0"/>
              <a:t>MCHC = </a:t>
            </a:r>
            <a:r>
              <a:rPr lang="nl-NL" dirty="0" err="1" smtClean="0"/>
              <a:t>Hgb</a:t>
            </a:r>
            <a:r>
              <a:rPr lang="nl-NL" dirty="0" smtClean="0"/>
              <a:t>/</a:t>
            </a:r>
            <a:r>
              <a:rPr lang="nl-NL" dirty="0" err="1" smtClean="0"/>
              <a:t>Hct</a:t>
            </a:r>
            <a:r>
              <a:rPr lang="nl-NL" dirty="0" smtClean="0"/>
              <a:t>; MCH = </a:t>
            </a:r>
            <a:r>
              <a:rPr lang="nl-NL" dirty="0" err="1" smtClean="0"/>
              <a:t>Hgb</a:t>
            </a:r>
            <a:r>
              <a:rPr lang="nl-NL" dirty="0" smtClean="0"/>
              <a:t>/RBC </a:t>
            </a:r>
            <a:r>
              <a:rPr lang="nl-NL" dirty="0" err="1" smtClean="0"/>
              <a:t>count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6910-B115-4C79-938B-81B9A4A2D66F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72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Te weinig </a:t>
            </a:r>
            <a:r>
              <a:rPr lang="nl-NL" dirty="0" err="1" smtClean="0"/>
              <a:t>Hb</a:t>
            </a:r>
            <a:r>
              <a:rPr lang="nl-NL" dirty="0" smtClean="0"/>
              <a:t>, cellen van ongelijke grootte te weinig gekleurde kleine cellen ( </a:t>
            </a:r>
            <a:r>
              <a:rPr lang="nl-NL" dirty="0" err="1" smtClean="0"/>
              <a:t>ery’s</a:t>
            </a:r>
            <a:r>
              <a:rPr lang="nl-NL" dirty="0" smtClean="0"/>
              <a:t> en </a:t>
            </a:r>
            <a:r>
              <a:rPr lang="nl-NL" dirty="0" err="1" smtClean="0"/>
              <a:t>ret’s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6910-B115-4C79-938B-81B9A4A2D66F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9776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Regeneratieve anemie: </a:t>
            </a:r>
            <a:r>
              <a:rPr lang="nl-NL" dirty="0" err="1" smtClean="0"/>
              <a:t>Ret’s</a:t>
            </a:r>
            <a:r>
              <a:rPr lang="nl-NL" dirty="0" smtClean="0"/>
              <a:t> verhoogd; MCV verlaagd: te weinig </a:t>
            </a:r>
            <a:r>
              <a:rPr lang="nl-NL" dirty="0" err="1" smtClean="0"/>
              <a:t>Hb</a:t>
            </a:r>
            <a:r>
              <a:rPr lang="nl-NL" dirty="0" smtClean="0"/>
              <a:t> in </a:t>
            </a:r>
            <a:r>
              <a:rPr lang="nl-NL" dirty="0" err="1" smtClean="0"/>
              <a:t>ery’s</a:t>
            </a:r>
            <a:r>
              <a:rPr lang="nl-NL" dirty="0" smtClean="0"/>
              <a:t> en in </a:t>
            </a:r>
            <a:r>
              <a:rPr lang="nl-NL" dirty="0" err="1" smtClean="0"/>
              <a:t>ret’s</a:t>
            </a:r>
            <a:r>
              <a:rPr lang="nl-NL" dirty="0" smtClean="0"/>
              <a:t> ( </a:t>
            </a:r>
            <a:r>
              <a:rPr lang="nl-NL" dirty="0" err="1" smtClean="0"/>
              <a:t>CHr</a:t>
            </a:r>
            <a:r>
              <a:rPr lang="nl-NL" dirty="0" smtClean="0"/>
              <a:t>) oorzaak Fe-gebrek????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6910-B115-4C79-938B-81B9A4A2D66F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0246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Met behulp van controle monsters ( commercieel verkrijgbaar, maar duur!); gebeurt dagelijks in VMDC en </a:t>
            </a:r>
            <a:r>
              <a:rPr lang="nl-NL" dirty="0" err="1" smtClean="0"/>
              <a:t>wsch</a:t>
            </a:r>
            <a:r>
              <a:rPr lang="nl-NL" dirty="0" smtClean="0"/>
              <a:t> andere grote</a:t>
            </a:r>
            <a:r>
              <a:rPr lang="nl-NL" baseline="0" dirty="0" smtClean="0"/>
              <a:t> externe laboratoria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6910-B115-4C79-938B-81B9A4A2D66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329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Cortico’s</a:t>
            </a:r>
            <a:r>
              <a:rPr lang="nl-NL" dirty="0" smtClean="0"/>
              <a:t> van invloed op AF en bloedcellen </a:t>
            </a:r>
            <a:r>
              <a:rPr lang="nl-NL" dirty="0" err="1" smtClean="0"/>
              <a:t>diff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6910-B115-4C79-938B-81B9A4A2D66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35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Van invloed: hemolyse, </a:t>
            </a:r>
            <a:r>
              <a:rPr lang="nl-NL" dirty="0" err="1" smtClean="0"/>
              <a:t>lipemisch</a:t>
            </a:r>
            <a:r>
              <a:rPr lang="nl-NL" dirty="0" smtClean="0"/>
              <a:t>: check of bepaling gedaan kan worden; serumbuis 30 minuten laten staan, dan pas centrifugeren; plasma buizen meteen centrifugeren:</a:t>
            </a:r>
            <a:r>
              <a:rPr lang="nl-NL" baseline="0" dirty="0" smtClean="0"/>
              <a:t> plasma af pipetteren: in koelkast bewaren bij latere bepaling; eiwitten en hormoonbepaling niet bij hoge temperatuur; stollingsonderzoek: </a:t>
            </a:r>
            <a:r>
              <a:rPr lang="nl-NL" baseline="0" dirty="0" err="1" smtClean="0"/>
              <a:t>citraatbuizen</a:t>
            </a:r>
            <a:r>
              <a:rPr lang="nl-NL" baseline="0" dirty="0" smtClean="0"/>
              <a:t> hoeven </a:t>
            </a:r>
            <a:r>
              <a:rPr lang="nl-NL" baseline="0" dirty="0" err="1" smtClean="0"/>
              <a:t>nt</a:t>
            </a:r>
            <a:r>
              <a:rPr lang="nl-NL" baseline="0" dirty="0" smtClean="0"/>
              <a:t> meer ingevroren te worden.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6910-B115-4C79-938B-81B9A4A2D66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280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NaF</a:t>
            </a:r>
            <a:r>
              <a:rPr lang="nl-NL" dirty="0" smtClean="0"/>
              <a:t>:</a:t>
            </a:r>
            <a:r>
              <a:rPr lang="nl-NL" baseline="0" dirty="0" smtClean="0"/>
              <a:t> remt afbraak glucose; EDTA: behoudt vorm alle cellen: bloedgroepen, </a:t>
            </a:r>
            <a:r>
              <a:rPr lang="nl-NL" baseline="0" dirty="0" err="1" smtClean="0"/>
              <a:t>Coomb’s</a:t>
            </a:r>
            <a:r>
              <a:rPr lang="nl-NL" baseline="0" dirty="0" smtClean="0"/>
              <a:t> test; bij hematologie: te lege buis ( zie pijltje/ streepje!) geeft een vals verlaagde </a:t>
            </a:r>
            <a:r>
              <a:rPr lang="nl-NL" baseline="0" dirty="0" err="1" smtClean="0"/>
              <a:t>Ht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6910-B115-4C79-938B-81B9A4A2D66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873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Zwenken eigenlijk</a:t>
            </a:r>
            <a:r>
              <a:rPr lang="nl-NL" baseline="0" dirty="0" smtClean="0"/>
              <a:t> 10 minuten lang! Om goede menging te krijgen, voor je het aan apparatuur aanbiedt; na afname hoeft niet zo lang: belangrijk goede menging te krijgen met coating bloedbuis.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6910-B115-4C79-938B-81B9A4A2D66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130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Check altijd pipetpunt: bepaalt volume dat opgezogen wordt!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6910-B115-4C79-938B-81B9A4A2D66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614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NB: paardenbloed zakt heel snel uit: grote zware bloedcellen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6910-B115-4C79-938B-81B9A4A2D66F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0843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MCV: </a:t>
            </a:r>
            <a:r>
              <a:rPr lang="nl-NL" dirty="0" err="1" smtClean="0"/>
              <a:t>Mean</a:t>
            </a:r>
            <a:r>
              <a:rPr lang="nl-NL" dirty="0" smtClean="0"/>
              <a:t> </a:t>
            </a:r>
            <a:r>
              <a:rPr lang="nl-NL" dirty="0" err="1" smtClean="0"/>
              <a:t>corpuscular</a:t>
            </a:r>
            <a:r>
              <a:rPr lang="nl-NL" dirty="0" smtClean="0"/>
              <a:t> volume, het gemiddelde volume van rode bloedcellen (erytrocyten) in bloed: </a:t>
            </a:r>
            <a:r>
              <a:rPr lang="nl-NL" dirty="0" err="1" smtClean="0"/>
              <a:t>Macrocytose</a:t>
            </a:r>
            <a:r>
              <a:rPr lang="nl-NL" dirty="0" smtClean="0"/>
              <a:t>: verstoring rijping </a:t>
            </a:r>
            <a:r>
              <a:rPr lang="nl-NL" dirty="0" err="1" smtClean="0"/>
              <a:t>ery’s</a:t>
            </a:r>
            <a:r>
              <a:rPr lang="nl-NL" dirty="0" smtClean="0"/>
              <a:t>: Vit B12 of foliumzuur te kort; </a:t>
            </a:r>
            <a:r>
              <a:rPr lang="nl-NL" dirty="0" err="1" smtClean="0"/>
              <a:t>microcytose</a:t>
            </a:r>
            <a:r>
              <a:rPr lang="nl-NL" dirty="0" smtClean="0"/>
              <a:t>; hemoglobine, tgv ijzer tekort</a:t>
            </a:r>
            <a:r>
              <a:rPr lang="nl-NL" baseline="0" dirty="0" smtClean="0"/>
              <a:t>; MCH: </a:t>
            </a:r>
            <a:r>
              <a:rPr lang="nl-NL" baseline="0" dirty="0" err="1" smtClean="0"/>
              <a:t>mean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corpuscular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hemoglobin</a:t>
            </a:r>
            <a:r>
              <a:rPr lang="nl-NL" baseline="0" dirty="0" smtClean="0"/>
              <a:t>: bepaling hoeveelheid </a:t>
            </a:r>
            <a:r>
              <a:rPr lang="nl-NL" baseline="0" dirty="0" err="1" smtClean="0"/>
              <a:t>Hb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ery</a:t>
            </a:r>
            <a:r>
              <a:rPr lang="nl-NL" baseline="0" dirty="0" smtClean="0"/>
              <a:t>; </a:t>
            </a:r>
            <a:r>
              <a:rPr lang="nl-NL" baseline="0" dirty="0" err="1" smtClean="0"/>
              <a:t>MCHC:mean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corpuscular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hemoglobin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concentration</a:t>
            </a:r>
            <a:r>
              <a:rPr lang="nl-NL" baseline="0" dirty="0" smtClean="0"/>
              <a:t>: concentratie HB in </a:t>
            </a:r>
            <a:r>
              <a:rPr lang="nl-NL" baseline="0" dirty="0" err="1" smtClean="0"/>
              <a:t>ery</a:t>
            </a:r>
            <a:r>
              <a:rPr lang="nl-NL" baseline="0" dirty="0" smtClean="0"/>
              <a:t>; RDW: relatieve distributiewijdte = verdeling over bloed; geeft informatie over de mate van variatie in het volume (MCV) van de rode bloedcellen; hoog bij anemie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6910-B115-4C79-938B-81B9A4A2D66F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55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BF32-20BF-44E5-AE46-E7590A877CCA}" type="datetimeFigureOut">
              <a:rPr lang="nl-NL" smtClean="0"/>
              <a:t>24-3-2014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4419-04FB-41E0-8DBE-9C340FF120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68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BF32-20BF-44E5-AE46-E7590A877CCA}" type="datetimeFigureOut">
              <a:rPr lang="nl-NL" smtClean="0"/>
              <a:t>24-3-2014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4419-04FB-41E0-8DBE-9C340FF120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31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BF32-20BF-44E5-AE46-E7590A877CCA}" type="datetimeFigureOut">
              <a:rPr lang="nl-NL" smtClean="0"/>
              <a:t>24-3-2014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4419-04FB-41E0-8DBE-9C340FF120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655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BF32-20BF-44E5-AE46-E7590A877CCA}" type="datetimeFigureOut">
              <a:rPr lang="nl-NL" smtClean="0"/>
              <a:t>24-3-2014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4419-04FB-41E0-8DBE-9C340FF120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05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BF32-20BF-44E5-AE46-E7590A877CCA}" type="datetimeFigureOut">
              <a:rPr lang="nl-NL" smtClean="0"/>
              <a:t>24-3-2014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4419-04FB-41E0-8DBE-9C340FF120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28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BF32-20BF-44E5-AE46-E7590A877CCA}" type="datetimeFigureOut">
              <a:rPr lang="nl-NL" smtClean="0"/>
              <a:t>24-3-2014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4419-04FB-41E0-8DBE-9C340FF120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115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BF32-20BF-44E5-AE46-E7590A877CCA}" type="datetimeFigureOut">
              <a:rPr lang="nl-NL" smtClean="0"/>
              <a:t>24-3-2014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4419-04FB-41E0-8DBE-9C340FF120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669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BF32-20BF-44E5-AE46-E7590A877CCA}" type="datetimeFigureOut">
              <a:rPr lang="nl-NL" smtClean="0"/>
              <a:t>24-3-2014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4419-04FB-41E0-8DBE-9C340FF120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556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BF32-20BF-44E5-AE46-E7590A877CCA}" type="datetimeFigureOut">
              <a:rPr lang="nl-NL" smtClean="0"/>
              <a:t>24-3-2014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4419-04FB-41E0-8DBE-9C340FF120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16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BF32-20BF-44E5-AE46-E7590A877CCA}" type="datetimeFigureOut">
              <a:rPr lang="nl-NL" smtClean="0"/>
              <a:t>24-3-2014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4419-04FB-41E0-8DBE-9C340FF120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40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BF32-20BF-44E5-AE46-E7590A877CCA}" type="datetimeFigureOut">
              <a:rPr lang="nl-NL" smtClean="0"/>
              <a:t>24-3-2014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4419-04FB-41E0-8DBE-9C340FF120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065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2BF32-20BF-44E5-AE46-E7590A877CCA}" type="datetimeFigureOut">
              <a:rPr lang="nl-NL" smtClean="0"/>
              <a:t>24-3-2014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14419-04FB-41E0-8DBE-9C340FF120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22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Valkuilen bij laboratorium onderzoek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104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022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Pre-analytische factoren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Patiënt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Biologische variatie</a:t>
            </a:r>
          </a:p>
          <a:p>
            <a:pPr lvl="1"/>
            <a:r>
              <a:rPr lang="nl-NL" dirty="0" err="1" smtClean="0"/>
              <a:t>Inter</a:t>
            </a:r>
            <a:r>
              <a:rPr lang="nl-NL" dirty="0" smtClean="0"/>
              <a:t> individuele effecten: diersoort, ras, geslacht, leeftijd.</a:t>
            </a:r>
          </a:p>
          <a:p>
            <a:pPr lvl="1"/>
            <a:r>
              <a:rPr lang="nl-NL" dirty="0" smtClean="0"/>
              <a:t>Intra- individuele effecten: tijdstip afname, voeding, medicijnen</a:t>
            </a:r>
            <a:endParaRPr lang="nl-N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0298"/>
            <a:ext cx="2238053" cy="179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66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Pre-analytische factoren </a:t>
            </a:r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Monster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Afname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Verwerking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Transport</a:t>
            </a:r>
          </a:p>
          <a:p>
            <a:pPr lvl="1"/>
            <a:endParaRPr lang="nl-NL" dirty="0" smtClean="0"/>
          </a:p>
          <a:p>
            <a:pPr lvl="1"/>
            <a:r>
              <a:rPr lang="nl-NL" dirty="0"/>
              <a:t>O</a:t>
            </a:r>
            <a:r>
              <a:rPr lang="nl-NL" dirty="0" smtClean="0"/>
              <a:t>pslag</a:t>
            </a:r>
            <a:endParaRPr lang="nl-N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8112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464" y="3573016"/>
            <a:ext cx="1832061" cy="176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814" y="1772816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07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Pre-analytische </a:t>
            </a:r>
            <a:r>
              <a:rPr lang="nl-NL" dirty="0" smtClean="0"/>
              <a:t>factoren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781128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Heparine:					Klinische chemie</a:t>
            </a:r>
          </a:p>
          <a:p>
            <a:endParaRPr lang="nl-NL" dirty="0" smtClean="0"/>
          </a:p>
          <a:p>
            <a:r>
              <a:rPr lang="nl-NL" dirty="0" smtClean="0"/>
              <a:t>Serum:					 Klinische chemie</a:t>
            </a:r>
          </a:p>
          <a:p>
            <a:endParaRPr lang="nl-NL" dirty="0" smtClean="0"/>
          </a:p>
          <a:p>
            <a:r>
              <a:rPr lang="nl-NL" dirty="0" err="1" smtClean="0"/>
              <a:t>NaF</a:t>
            </a:r>
            <a:r>
              <a:rPr lang="nl-NL" dirty="0" smtClean="0"/>
              <a:t>:					  Glucose, lactaat</a:t>
            </a:r>
          </a:p>
          <a:p>
            <a:endParaRPr lang="nl-NL" dirty="0" smtClean="0"/>
          </a:p>
          <a:p>
            <a:r>
              <a:rPr lang="nl-NL" dirty="0" smtClean="0"/>
              <a:t>EDTA:					  Hematologie</a:t>
            </a:r>
          </a:p>
          <a:p>
            <a:endParaRPr lang="nl-NL" dirty="0" smtClean="0"/>
          </a:p>
          <a:p>
            <a:r>
              <a:rPr lang="nl-NL" dirty="0" err="1" smtClean="0"/>
              <a:t>Citraat</a:t>
            </a:r>
            <a:r>
              <a:rPr lang="nl-NL" dirty="0" smtClean="0"/>
              <a:t>:					  Stolling</a:t>
            </a:r>
          </a:p>
          <a:p>
            <a:endParaRPr lang="nl-NL" dirty="0"/>
          </a:p>
          <a:p>
            <a:pPr marL="457200" lvl="1" indent="0" algn="ctr">
              <a:buNone/>
            </a:pPr>
            <a:r>
              <a:rPr lang="nl-NL" sz="3300" b="1" dirty="0" smtClean="0"/>
              <a:t>Vul de buizen met het juiste volume!!!</a:t>
            </a:r>
            <a:endParaRPr lang="nl-NL" sz="33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16016" y="708519"/>
            <a:ext cx="1446681" cy="227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483" y="2132856"/>
            <a:ext cx="1892248" cy="132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29250" y="2466196"/>
            <a:ext cx="1231577" cy="185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69655" y="3239057"/>
            <a:ext cx="113228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39692" y="3871889"/>
            <a:ext cx="1278458" cy="192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316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Pre-analytische factoren </a:t>
            </a:r>
            <a:r>
              <a:rPr lang="nl-NL" dirty="0" smtClean="0"/>
              <a:t> 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Plasma, serum of volbloed?</a:t>
            </a:r>
          </a:p>
          <a:p>
            <a:r>
              <a:rPr lang="nl-NL" dirty="0" smtClean="0">
                <a:solidFill>
                  <a:schemeClr val="accent5">
                    <a:lumMod val="75000"/>
                  </a:schemeClr>
                </a:solidFill>
              </a:rPr>
              <a:t>Klinische chemie</a:t>
            </a:r>
            <a:r>
              <a:rPr lang="nl-NL" dirty="0" smtClean="0"/>
              <a:t>: </a:t>
            </a:r>
          </a:p>
          <a:p>
            <a:pPr lvl="1"/>
            <a:r>
              <a:rPr lang="nl-NL" dirty="0" smtClean="0"/>
              <a:t>Plasma of serum</a:t>
            </a:r>
          </a:p>
          <a:p>
            <a:pPr lvl="1"/>
            <a:r>
              <a:rPr lang="nl-NL" dirty="0" smtClean="0"/>
              <a:t>Monster centrifugeren</a:t>
            </a:r>
          </a:p>
          <a:p>
            <a:pPr lvl="1"/>
            <a:r>
              <a:rPr lang="nl-NL" dirty="0" smtClean="0"/>
              <a:t>Plasma/serum </a:t>
            </a:r>
            <a:r>
              <a:rPr lang="nl-NL" dirty="0" err="1" smtClean="0"/>
              <a:t>afpipetteren</a:t>
            </a:r>
            <a:endParaRPr lang="nl-NL" dirty="0"/>
          </a:p>
          <a:p>
            <a:r>
              <a:rPr lang="nl-NL" dirty="0" smtClean="0">
                <a:solidFill>
                  <a:schemeClr val="accent5">
                    <a:lumMod val="75000"/>
                  </a:schemeClr>
                </a:solidFill>
              </a:rPr>
              <a:t>Hematologie</a:t>
            </a:r>
          </a:p>
          <a:p>
            <a:pPr lvl="1"/>
            <a:r>
              <a:rPr lang="nl-NL" dirty="0" smtClean="0"/>
              <a:t>EDTA volbloed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2564904"/>
            <a:ext cx="2362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743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Analytische factoren</a:t>
            </a:r>
            <a:br>
              <a:rPr lang="nl-NL" dirty="0" smtClean="0"/>
            </a:br>
            <a:r>
              <a:rPr lang="nl-NL" dirty="0" smtClean="0"/>
              <a:t>pipetteren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Juiste volume</a:t>
            </a:r>
          </a:p>
          <a:p>
            <a:r>
              <a:rPr lang="nl-NL" dirty="0" smtClean="0"/>
              <a:t>Noodzakelijk voor berekenen uitslag</a:t>
            </a:r>
          </a:p>
          <a:p>
            <a:r>
              <a:rPr lang="nl-NL" dirty="0" smtClean="0"/>
              <a:t>Voorkom pipetteer fouten</a:t>
            </a:r>
          </a:p>
          <a:p>
            <a:r>
              <a:rPr lang="nl-NL" dirty="0" smtClean="0"/>
              <a:t>Onderhoud.</a:t>
            </a:r>
            <a:endParaRPr lang="nl-NL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80928"/>
            <a:ext cx="1790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8015"/>
            <a:ext cx="22383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6209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821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Analytische </a:t>
            </a:r>
            <a:r>
              <a:rPr lang="nl-NL" dirty="0" smtClean="0"/>
              <a:t>factoren</a:t>
            </a:r>
            <a:br>
              <a:rPr lang="nl-NL" dirty="0" smtClean="0"/>
            </a:br>
            <a:r>
              <a:rPr lang="nl-NL" dirty="0" smtClean="0"/>
              <a:t>Reagentia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Specifiek reagens voor bepaalde stof</a:t>
            </a:r>
          </a:p>
          <a:p>
            <a:r>
              <a:rPr lang="nl-NL" dirty="0" err="1" smtClean="0"/>
              <a:t>Kleureactie</a:t>
            </a:r>
            <a:endParaRPr lang="nl-NL" dirty="0" smtClean="0"/>
          </a:p>
          <a:p>
            <a:r>
              <a:rPr lang="nl-NL" dirty="0" smtClean="0"/>
              <a:t>Volg bijsluiter: bewaren, houdbaarheid</a:t>
            </a:r>
          </a:p>
          <a:p>
            <a:r>
              <a:rPr lang="nl-NL" dirty="0" smtClean="0"/>
              <a:t>Invloed van hemolyse, lipemie, en bilirubine is reagens afhankelijk</a:t>
            </a: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37112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71798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093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Analytische </a:t>
            </a:r>
            <a:r>
              <a:rPr lang="nl-NL" dirty="0" smtClean="0"/>
              <a:t>factoren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meetfactoren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Lichtbron	                       </a:t>
            </a:r>
          </a:p>
          <a:p>
            <a:endParaRPr lang="nl-NL" dirty="0" smtClean="0"/>
          </a:p>
          <a:p>
            <a:r>
              <a:rPr lang="nl-NL" dirty="0" smtClean="0"/>
              <a:t>Gereflecteerd licht wordt gemeten.</a:t>
            </a:r>
          </a:p>
          <a:p>
            <a:r>
              <a:rPr lang="nl-NL" dirty="0" smtClean="0"/>
              <a:t>Kalibratie: ijken</a:t>
            </a:r>
          </a:p>
          <a:p>
            <a:r>
              <a:rPr lang="nl-NL" dirty="0" smtClean="0"/>
              <a:t>Elektrische spanning</a:t>
            </a:r>
          </a:p>
          <a:p>
            <a:r>
              <a:rPr lang="nl-NL" dirty="0" smtClean="0"/>
              <a:t>Temperatuur: apparatuur niet voor raam zetten; stripjes/ reagentia op kamertemp laten komen: 5-15 minuten</a:t>
            </a:r>
            <a:endParaRPr lang="nl-NL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87" y="1332210"/>
            <a:ext cx="1376710" cy="137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met pijl 5"/>
          <p:cNvCxnSpPr/>
          <p:nvPr/>
        </p:nvCxnSpPr>
        <p:spPr>
          <a:xfrm>
            <a:off x="3933940" y="1988840"/>
            <a:ext cx="422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5436097" y="198884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32113" y="1925490"/>
            <a:ext cx="1512169" cy="26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Rechte verbindingslijn met pijl 13"/>
          <p:cNvCxnSpPr/>
          <p:nvPr/>
        </p:nvCxnSpPr>
        <p:spPr>
          <a:xfrm>
            <a:off x="6516216" y="205570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4617" y="1315022"/>
            <a:ext cx="1207843" cy="141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16643"/>
            <a:ext cx="1950094" cy="12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306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Hematologie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39330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371" y="2700644"/>
            <a:ext cx="1966718" cy="180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1791351" cy="181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6719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4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Hematologie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Na centrifugeren:</a:t>
            </a:r>
          </a:p>
          <a:p>
            <a:r>
              <a:rPr lang="nl-NL" dirty="0" smtClean="0"/>
              <a:t>Plasma</a:t>
            </a:r>
          </a:p>
          <a:p>
            <a:r>
              <a:rPr lang="nl-NL" dirty="0" err="1" smtClean="0"/>
              <a:t>Buffy</a:t>
            </a:r>
            <a:r>
              <a:rPr lang="nl-NL" dirty="0" smtClean="0"/>
              <a:t> coat ( </a:t>
            </a:r>
            <a:r>
              <a:rPr lang="nl-NL" dirty="0" err="1" smtClean="0"/>
              <a:t>leuco’s</a:t>
            </a:r>
            <a:r>
              <a:rPr lang="nl-NL" dirty="0" smtClean="0"/>
              <a:t>, </a:t>
            </a:r>
            <a:r>
              <a:rPr lang="nl-NL" dirty="0" err="1" smtClean="0"/>
              <a:t>thrombo’s</a:t>
            </a:r>
            <a:r>
              <a:rPr lang="nl-NL" dirty="0" smtClean="0"/>
              <a:t>)</a:t>
            </a:r>
          </a:p>
          <a:p>
            <a:r>
              <a:rPr lang="nl-NL" dirty="0" smtClean="0"/>
              <a:t>Erythrocyten</a:t>
            </a:r>
            <a:endParaRPr lang="nl-NL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65310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49241"/>
            <a:ext cx="2933459" cy="191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1763688" y="3861048"/>
            <a:ext cx="0" cy="388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>
            <a:off x="3635896" y="3212976"/>
            <a:ext cx="0" cy="10362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0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Hematologisch bloedonderzoek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Witte bloedcellen:</a:t>
            </a:r>
          </a:p>
          <a:p>
            <a:pPr lvl="1"/>
            <a:r>
              <a:rPr lang="nl-NL" dirty="0" smtClean="0"/>
              <a:t>Aantal </a:t>
            </a:r>
            <a:r>
              <a:rPr lang="nl-NL" dirty="0" err="1" smtClean="0"/>
              <a:t>wbc</a:t>
            </a:r>
            <a:endParaRPr lang="nl-NL" dirty="0" smtClean="0"/>
          </a:p>
          <a:p>
            <a:pPr lvl="1"/>
            <a:r>
              <a:rPr lang="nl-NL" dirty="0" smtClean="0"/>
              <a:t>Differentiatie</a:t>
            </a:r>
          </a:p>
          <a:p>
            <a:pPr marL="514350" indent="-457200"/>
            <a:r>
              <a:rPr lang="nl-NL" dirty="0" smtClean="0"/>
              <a:t>Rode bloedcellen:</a:t>
            </a:r>
          </a:p>
          <a:p>
            <a:pPr marL="914400" lvl="1" indent="-457200"/>
            <a:r>
              <a:rPr lang="nl-NL" dirty="0" smtClean="0"/>
              <a:t>Aantal/ </a:t>
            </a:r>
            <a:r>
              <a:rPr lang="nl-NL" dirty="0" err="1" smtClean="0"/>
              <a:t>Ht</a:t>
            </a:r>
            <a:endParaRPr lang="nl-NL" dirty="0" smtClean="0"/>
          </a:p>
          <a:p>
            <a:pPr marL="914400" lvl="1" indent="-457200"/>
            <a:r>
              <a:rPr lang="nl-NL" dirty="0" smtClean="0"/>
              <a:t>Extra parameters: MCV, RDW,MCH,MCHC</a:t>
            </a:r>
          </a:p>
          <a:p>
            <a:pPr marL="914400" lvl="1" indent="-457200"/>
            <a:r>
              <a:rPr lang="nl-NL" dirty="0" err="1" smtClean="0"/>
              <a:t>Reticulocyten</a:t>
            </a:r>
            <a:endParaRPr lang="nl-NL" dirty="0" smtClean="0"/>
          </a:p>
          <a:p>
            <a:pPr marL="514350" indent="-457200"/>
            <a:r>
              <a:rPr lang="nl-NL" dirty="0" smtClean="0"/>
              <a:t>Bloedplaatjes</a:t>
            </a:r>
          </a:p>
          <a:p>
            <a:pPr lvl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7674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Laboratorium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Belangrijk diagnostisch middel</a:t>
            </a:r>
          </a:p>
          <a:p>
            <a:r>
              <a:rPr lang="nl-NL" dirty="0" smtClean="0"/>
              <a:t>Belangrijke taak van dierenartsassistenten.</a:t>
            </a:r>
          </a:p>
          <a:p>
            <a:pPr lvl="1"/>
            <a:r>
              <a:rPr lang="nl-NL" dirty="0" smtClean="0"/>
              <a:t>Uitvoeren op apparatuur in de praktijk</a:t>
            </a:r>
          </a:p>
          <a:p>
            <a:pPr lvl="1"/>
            <a:r>
              <a:rPr lang="nl-NL" dirty="0" smtClean="0"/>
              <a:t>Aanvragen bij een specialistisch laboratorium</a:t>
            </a:r>
          </a:p>
          <a:p>
            <a:pPr lvl="1"/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3711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33056"/>
            <a:ext cx="19716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610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Witte bloedcellen in de praktijk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Witte bloedcel aantal / WBC</a:t>
            </a:r>
          </a:p>
          <a:p>
            <a:r>
              <a:rPr lang="nl-NL" dirty="0" smtClean="0"/>
              <a:t>Differentiatie;</a:t>
            </a:r>
          </a:p>
          <a:p>
            <a:pPr lvl="1"/>
            <a:r>
              <a:rPr lang="nl-NL" dirty="0" smtClean="0"/>
              <a:t>In-huis hematologie instrument</a:t>
            </a:r>
          </a:p>
          <a:p>
            <a:pPr lvl="1"/>
            <a:r>
              <a:rPr lang="nl-NL" dirty="0" smtClean="0"/>
              <a:t>Bloed uitstrijkje ( microscoop)</a:t>
            </a:r>
          </a:p>
          <a:p>
            <a:pPr lvl="1"/>
            <a:r>
              <a:rPr lang="nl-NL" dirty="0" smtClean="0"/>
              <a:t>Gespecialiseerd veterinair laboratorium.</a:t>
            </a:r>
          </a:p>
          <a:p>
            <a:pPr lvl="1"/>
            <a:endParaRPr lang="nl-N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3136"/>
            <a:ext cx="2152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5313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43573"/>
            <a:ext cx="2057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92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Witte bloedcellen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25144"/>
          </a:xfrm>
        </p:spPr>
        <p:txBody>
          <a:bodyPr/>
          <a:lstStyle/>
          <a:p>
            <a:r>
              <a:rPr lang="nl-NL" dirty="0" smtClean="0"/>
              <a:t>Granulocyten:</a:t>
            </a:r>
          </a:p>
          <a:p>
            <a:pPr lvl="1"/>
            <a:r>
              <a:rPr lang="nl-NL" dirty="0" smtClean="0"/>
              <a:t>Neutrofiele: segment en </a:t>
            </a:r>
            <a:r>
              <a:rPr lang="nl-NL" dirty="0" err="1" smtClean="0"/>
              <a:t>staafkernig</a:t>
            </a:r>
            <a:endParaRPr lang="nl-NL" dirty="0" smtClean="0"/>
          </a:p>
          <a:p>
            <a:pPr lvl="1"/>
            <a:r>
              <a:rPr lang="nl-NL" dirty="0" smtClean="0"/>
              <a:t>Eosinofiele: rode korrels</a:t>
            </a:r>
          </a:p>
          <a:p>
            <a:pPr lvl="1"/>
            <a:r>
              <a:rPr lang="nl-NL" dirty="0" err="1" smtClean="0"/>
              <a:t>Basofiele</a:t>
            </a:r>
            <a:r>
              <a:rPr lang="nl-NL" dirty="0" smtClean="0"/>
              <a:t>: blauwe korrels</a:t>
            </a:r>
          </a:p>
          <a:p>
            <a:r>
              <a:rPr lang="nl-NL" dirty="0" smtClean="0"/>
              <a:t>Lymfocyten ( klein, grote ronde kern)</a:t>
            </a:r>
          </a:p>
          <a:p>
            <a:r>
              <a:rPr lang="nl-NL" dirty="0" smtClean="0"/>
              <a:t>Monocyten  ( 2-3 x groter dan </a:t>
            </a:r>
            <a:r>
              <a:rPr lang="nl-NL" dirty="0" err="1" smtClean="0"/>
              <a:t>ery</a:t>
            </a:r>
            <a:r>
              <a:rPr lang="nl-NL" dirty="0" smtClean="0"/>
              <a:t>, grote kern, blauwig cytoplasma)</a:t>
            </a:r>
            <a:endParaRPr lang="nl-N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38" y="5373216"/>
            <a:ext cx="6392424" cy="12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945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WBC schatting bloeduitstrijkje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Normaal bloedbeeld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Leukopenie           Leukocytose</a:t>
            </a:r>
            <a:r>
              <a:rPr lang="nl-NL" sz="3200" dirty="0" smtClean="0"/>
              <a:t> </a:t>
            </a:r>
            <a:endParaRPr lang="nl-NL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73" y="1268760"/>
            <a:ext cx="2771638" cy="207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9" y="2996952"/>
            <a:ext cx="2952328" cy="221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592" y="4191834"/>
            <a:ext cx="2891584" cy="216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715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 smtClean="0"/>
              <a:t>Hoe zat het ook alweer?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nl-NL" dirty="0" smtClean="0"/>
              <a:t>In beenmerg ( opslag): stamcellen</a:t>
            </a:r>
          </a:p>
          <a:p>
            <a:endParaRPr lang="nl-N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4" y="1772816"/>
            <a:ext cx="65151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543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 </a:t>
            </a:r>
            <a:r>
              <a:rPr lang="nl-NL" dirty="0" err="1" smtClean="0"/>
              <a:t>Minnie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Minnie</a:t>
            </a:r>
            <a:r>
              <a:rPr lang="nl-NL" dirty="0" smtClean="0"/>
              <a:t> is een dwergpinscher teefje, 8 </a:t>
            </a:r>
            <a:r>
              <a:rPr lang="nl-NL" dirty="0" err="1" smtClean="0"/>
              <a:t>jr</a:t>
            </a:r>
            <a:r>
              <a:rPr lang="nl-NL" dirty="0" smtClean="0"/>
              <a:t> oud</a:t>
            </a:r>
          </a:p>
          <a:p>
            <a:r>
              <a:rPr lang="nl-NL" dirty="0" smtClean="0"/>
              <a:t>Ze is sloom; heeft anorexie en een T: 39,7 C.</a:t>
            </a:r>
          </a:p>
          <a:p>
            <a:r>
              <a:rPr lang="nl-NL" dirty="0" smtClean="0"/>
              <a:t>Er wordt bloedonderzoek</a:t>
            </a:r>
            <a:r>
              <a:rPr lang="nl-NL" dirty="0"/>
              <a:t> </a:t>
            </a:r>
            <a:r>
              <a:rPr lang="nl-NL" dirty="0" smtClean="0"/>
              <a:t>gedaan.</a:t>
            </a:r>
          </a:p>
          <a:p>
            <a:endParaRPr lang="nl-N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2931538" cy="196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072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Uitslag bloedonderzoek </a:t>
            </a:r>
            <a:r>
              <a:rPr lang="nl-NL" dirty="0" err="1" smtClean="0"/>
              <a:t>Minnie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fontAlgn="t">
              <a:spcBef>
                <a:spcPts val="0"/>
              </a:spcBef>
            </a:pPr>
            <a:endParaRPr lang="nl-NL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endParaRPr lang="nl-NL" dirty="0">
              <a:latin typeface="Arial"/>
            </a:endParaRPr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435599"/>
              </p:ext>
            </p:extLst>
          </p:nvPr>
        </p:nvGraphicFramePr>
        <p:xfrm>
          <a:off x="457200" y="1600200"/>
          <a:ext cx="592832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/>
                <a:gridCol w="1153616"/>
                <a:gridCol w="1482080"/>
                <a:gridCol w="1482080"/>
              </a:tblGrid>
              <a:tr h="214532">
                <a:tc>
                  <a:txBody>
                    <a:bodyPr/>
                    <a:lstStyle/>
                    <a:p>
                      <a:r>
                        <a:rPr lang="nl-NL" dirty="0" smtClean="0"/>
                        <a:t>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0,4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0.42-0.61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214532">
                <a:tc>
                  <a:txBody>
                    <a:bodyPr/>
                    <a:lstStyle/>
                    <a:p>
                      <a:r>
                        <a:rPr lang="nl-NL" dirty="0" smtClean="0"/>
                        <a:t>MCV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65,9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63.5-72.9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L/L</a:t>
                      </a:r>
                      <a:endParaRPr lang="nl-NL" dirty="0"/>
                    </a:p>
                  </a:txBody>
                  <a:tcPr/>
                </a:tc>
              </a:tr>
              <a:tr h="214532">
                <a:tc>
                  <a:txBody>
                    <a:bodyPr/>
                    <a:lstStyle/>
                    <a:p>
                      <a:r>
                        <a:rPr lang="nl-NL" dirty="0" smtClean="0"/>
                        <a:t>MCH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1,45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1,37-1.57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Ft.</a:t>
                      </a:r>
                      <a:endParaRPr lang="nl-NL" dirty="0"/>
                    </a:p>
                  </a:txBody>
                  <a:tcPr/>
                </a:tc>
              </a:tr>
              <a:tr h="214532">
                <a:tc>
                  <a:txBody>
                    <a:bodyPr/>
                    <a:lstStyle/>
                    <a:p>
                      <a:r>
                        <a:rPr lang="nl-NL" dirty="0" smtClean="0"/>
                        <a:t>MCHC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22.00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20.5-22.4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Fmol</a:t>
                      </a:r>
                      <a:r>
                        <a:rPr lang="nl-NL" dirty="0" smtClean="0"/>
                        <a:t>/l</a:t>
                      </a:r>
                      <a:endParaRPr lang="nl-NL" dirty="0"/>
                    </a:p>
                  </a:txBody>
                  <a:tcPr/>
                </a:tc>
              </a:tr>
              <a:tr h="214532">
                <a:tc>
                  <a:txBody>
                    <a:bodyPr/>
                    <a:lstStyle/>
                    <a:p>
                      <a:r>
                        <a:rPr lang="nl-NL" dirty="0" smtClean="0"/>
                        <a:t>RETICULOCYTEN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1.0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&lt; 1.5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Mmol</a:t>
                      </a:r>
                      <a:r>
                        <a:rPr lang="nl-NL" dirty="0" smtClean="0"/>
                        <a:t>/l</a:t>
                      </a:r>
                      <a:endParaRPr lang="nl-NL" dirty="0"/>
                    </a:p>
                  </a:txBody>
                  <a:tcPr/>
                </a:tc>
              </a:tr>
              <a:tr h="214532">
                <a:tc>
                  <a:txBody>
                    <a:bodyPr/>
                    <a:lstStyle/>
                    <a:p>
                      <a:r>
                        <a:rPr lang="nl-NL" dirty="0" smtClean="0"/>
                        <a:t>LEUKO’S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45.5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4.5-14.6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%</a:t>
                      </a:r>
                      <a:endParaRPr lang="nl-NL" dirty="0"/>
                    </a:p>
                  </a:txBody>
                  <a:tcPr/>
                </a:tc>
              </a:tr>
              <a:tr h="214532">
                <a:tc>
                  <a:txBody>
                    <a:bodyPr/>
                    <a:lstStyle/>
                    <a:p>
                      <a:r>
                        <a:rPr lang="nl-NL" dirty="0" smtClean="0"/>
                        <a:t>LYMFO’S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2.7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0.8-4.7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* 10⁹/ l</a:t>
                      </a:r>
                      <a:endParaRPr lang="nl-NL" dirty="0"/>
                    </a:p>
                  </a:txBody>
                  <a:tcPr/>
                </a:tc>
              </a:tr>
              <a:tr h="214532">
                <a:tc>
                  <a:txBody>
                    <a:bodyPr/>
                    <a:lstStyle/>
                    <a:p>
                      <a:r>
                        <a:rPr lang="nl-NL" dirty="0" smtClean="0"/>
                        <a:t>MONOCYTEN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1.0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0.0-</a:t>
                      </a:r>
                      <a:r>
                        <a:rPr lang="nl-NL" baseline="0" dirty="0" smtClean="0"/>
                        <a:t> 0.9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* 10⁹/ l</a:t>
                      </a:r>
                      <a:endParaRPr lang="nl-NL" dirty="0"/>
                    </a:p>
                  </a:txBody>
                  <a:tcPr/>
                </a:tc>
              </a:tr>
              <a:tr h="214532">
                <a:tc>
                  <a:txBody>
                    <a:bodyPr/>
                    <a:lstStyle/>
                    <a:p>
                      <a:r>
                        <a:rPr lang="nl-NL" dirty="0" smtClean="0"/>
                        <a:t>BLASTEN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0.0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&lt; 0.0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* 10⁹/ l</a:t>
                      </a:r>
                      <a:endParaRPr lang="nl-NL" dirty="0"/>
                    </a:p>
                  </a:txBody>
                  <a:tcPr/>
                </a:tc>
              </a:tr>
              <a:tr h="214532">
                <a:tc>
                  <a:txBody>
                    <a:bodyPr/>
                    <a:lstStyle/>
                    <a:p>
                      <a:r>
                        <a:rPr lang="nl-NL" dirty="0" smtClean="0"/>
                        <a:t>STAAFKERNIGEN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5.5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0.0-0.3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* 10⁹/ l</a:t>
                      </a:r>
                      <a:endParaRPr lang="nl-NL" dirty="0"/>
                    </a:p>
                  </a:txBody>
                  <a:tcPr/>
                </a:tc>
              </a:tr>
              <a:tr h="214532">
                <a:tc>
                  <a:txBody>
                    <a:bodyPr/>
                    <a:lstStyle/>
                    <a:p>
                      <a:r>
                        <a:rPr lang="nl-NL" dirty="0" smtClean="0"/>
                        <a:t>SEGMENTEN</a:t>
                      </a:r>
                    </a:p>
                    <a:p>
                      <a:r>
                        <a:rPr lang="nl-NL" dirty="0" smtClean="0"/>
                        <a:t>EOSINOFIELEN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mtClean="0"/>
                        <a:t>36.9</a:t>
                      </a:r>
                    </a:p>
                    <a:p>
                      <a:r>
                        <a:rPr lang="nl-NL" smtClean="0"/>
                        <a:t>0.0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2.9-11.0</a:t>
                      </a:r>
                    </a:p>
                    <a:p>
                      <a:r>
                        <a:rPr lang="nl-NL" dirty="0" smtClean="0"/>
                        <a:t>0.0-1.6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* 10⁹/ l</a:t>
                      </a:r>
                    </a:p>
                    <a:p>
                      <a:r>
                        <a:rPr lang="nl-NL" dirty="0" smtClean="0"/>
                        <a:t>* 10⁹/ l</a:t>
                      </a:r>
                      <a:endParaRPr lang="nl-NL" dirty="0"/>
                    </a:p>
                  </a:txBody>
                  <a:tcPr/>
                </a:tc>
              </a:tr>
              <a:tr h="214532">
                <a:tc>
                  <a:txBody>
                    <a:bodyPr/>
                    <a:lstStyle/>
                    <a:p>
                      <a:r>
                        <a:rPr lang="nl-NL" dirty="0" smtClean="0"/>
                        <a:t>BASOFIELEN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0.0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0.0-0.1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* 10⁹/ l</a:t>
                      </a:r>
                      <a:endParaRPr lang="nl-NL" dirty="0"/>
                    </a:p>
                  </a:txBody>
                  <a:tcPr/>
                </a:tc>
              </a:tr>
              <a:tr h="214532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156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Conclusies?</a:t>
            </a:r>
            <a:endParaRPr lang="nl-NL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628800"/>
            <a:ext cx="2932113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Wat valt je op?</a:t>
            </a:r>
          </a:p>
          <a:p>
            <a:r>
              <a:rPr lang="nl-NL" dirty="0" err="1" smtClean="0"/>
              <a:t>Leuko’s</a:t>
            </a:r>
            <a:endParaRPr lang="nl-NL" dirty="0" smtClean="0"/>
          </a:p>
          <a:p>
            <a:r>
              <a:rPr lang="nl-NL" dirty="0" smtClean="0"/>
              <a:t>Staafkernen </a:t>
            </a:r>
          </a:p>
          <a:p>
            <a:r>
              <a:rPr lang="nl-NL" dirty="0" smtClean="0"/>
              <a:t>Segmenten </a:t>
            </a:r>
          </a:p>
          <a:p>
            <a:endParaRPr lang="nl-NL" dirty="0"/>
          </a:p>
          <a:p>
            <a:r>
              <a:rPr lang="nl-NL" dirty="0" smtClean="0"/>
              <a:t>Er is sprake van een acute infectie: zowel staven als segmentkernen gestegen.</a:t>
            </a:r>
          </a:p>
          <a:p>
            <a:r>
              <a:rPr lang="nl-NL" dirty="0" smtClean="0"/>
              <a:t>Bij chronische infectie: segmentkernen:</a:t>
            </a:r>
          </a:p>
          <a:p>
            <a:pPr marL="0" indent="0" algn="ctr">
              <a:buNone/>
            </a:pPr>
            <a:r>
              <a:rPr lang="nl-NL" dirty="0" smtClean="0"/>
              <a:t>LEG UIT!</a:t>
            </a:r>
          </a:p>
          <a:p>
            <a:endParaRPr lang="nl-NL" dirty="0"/>
          </a:p>
        </p:txBody>
      </p:sp>
      <p:cxnSp>
        <p:nvCxnSpPr>
          <p:cNvPr id="6" name="Rechte verbindingslijn met pijl 5"/>
          <p:cNvCxnSpPr/>
          <p:nvPr/>
        </p:nvCxnSpPr>
        <p:spPr>
          <a:xfrm flipV="1">
            <a:off x="2627784" y="2204864"/>
            <a:ext cx="0" cy="408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V="1">
            <a:off x="2915816" y="2204864"/>
            <a:ext cx="0" cy="408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V="1">
            <a:off x="3059832" y="278092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V="1">
            <a:off x="3275856" y="278092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V="1">
            <a:off x="3131840" y="33569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V="1">
            <a:off x="3275856" y="33569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flipV="1">
            <a:off x="7524328" y="508518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 flipV="1">
            <a:off x="7884368" y="508518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972579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UITLEG.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Normaal</a:t>
            </a:r>
            <a:r>
              <a:rPr lang="nl-NL" dirty="0" smtClean="0"/>
              <a:t>: bepaalde hoeveelheid staven en segmentkernen in bloed; worden regelmatig vervangen. Vanuit beenmerg nieuwe aanmaak.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Acute Ontsteking</a:t>
            </a:r>
            <a:r>
              <a:rPr lang="nl-NL" dirty="0" smtClean="0"/>
              <a:t>: vanuit reservoir worden met spoed extra segmentkernen aangevoerd. Ook extra staafkernen. Productie opgevoerd, rijping nog niet klaar.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Chronische ontsteking</a:t>
            </a:r>
            <a:r>
              <a:rPr lang="nl-NL" dirty="0" smtClean="0"/>
              <a:t>: productie blijft verhoogd: verhoogd aantal </a:t>
            </a:r>
            <a:r>
              <a:rPr lang="nl-NL" dirty="0" err="1" smtClean="0"/>
              <a:t>segmentkernigen</a:t>
            </a:r>
            <a:r>
              <a:rPr lang="nl-NL" dirty="0" smtClean="0"/>
              <a:t> in bloed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7517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 </a:t>
            </a:r>
            <a:r>
              <a:rPr lang="nl-NL" dirty="0" err="1" smtClean="0"/>
              <a:t>Purdey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Poedel, 8 </a:t>
            </a:r>
            <a:r>
              <a:rPr lang="nl-NL" dirty="0" err="1" smtClean="0"/>
              <a:t>jr</a:t>
            </a:r>
            <a:r>
              <a:rPr lang="nl-NL" dirty="0" smtClean="0"/>
              <a:t>, VG</a:t>
            </a:r>
          </a:p>
          <a:p>
            <a:r>
              <a:rPr lang="nl-NL" dirty="0" smtClean="0"/>
              <a:t>PU/ PD, polyfagie,</a:t>
            </a:r>
          </a:p>
          <a:p>
            <a:r>
              <a:rPr lang="nl-NL" dirty="0" smtClean="0"/>
              <a:t>Dikke buik.</a:t>
            </a:r>
          </a:p>
          <a:p>
            <a:r>
              <a:rPr lang="nl-NL" dirty="0" smtClean="0"/>
              <a:t>Bloed onderzoek;</a:t>
            </a:r>
          </a:p>
          <a:p>
            <a:pPr lvl="1"/>
            <a:r>
              <a:rPr lang="nl-NL" dirty="0" smtClean="0"/>
              <a:t>Klinische chemie</a:t>
            </a:r>
          </a:p>
          <a:p>
            <a:pPr lvl="1"/>
            <a:r>
              <a:rPr lang="nl-NL" dirty="0" smtClean="0"/>
              <a:t>hematologie</a:t>
            </a:r>
            <a:endParaRPr lang="nl-NL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3268627" cy="217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2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Uitslag bloed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29411"/>
          </a:xfrm>
        </p:spPr>
        <p:txBody>
          <a:bodyPr/>
          <a:lstStyle/>
          <a:p>
            <a:r>
              <a:rPr lang="nl-NL" dirty="0" smtClean="0"/>
              <a:t>Klinische chemie:</a:t>
            </a:r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924325"/>
              </p:ext>
            </p:extLst>
          </p:nvPr>
        </p:nvGraphicFramePr>
        <p:xfrm>
          <a:off x="1547664" y="2060848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Ureum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3.2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3.0- 12.5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Mmol</a:t>
                      </a:r>
                      <a:r>
                        <a:rPr lang="nl-NL" dirty="0" smtClean="0"/>
                        <a:t>/l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Kreatinine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50-129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µmol/l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Natrium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145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141- 150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mmol</a:t>
                      </a:r>
                      <a:r>
                        <a:rPr lang="nl-NL" dirty="0" smtClean="0"/>
                        <a:t>/l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Kalium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3.9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3.6-5.6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mmol</a:t>
                      </a:r>
                      <a:r>
                        <a:rPr lang="nl-NL" dirty="0" smtClean="0"/>
                        <a:t>/l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AF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&lt;73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U/L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Galzuren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&lt;10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µmol/l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Totaal eiwit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55- 72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g/ 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albumine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26- 37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g/ 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37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Onderwerpen in vogelvlucht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Van patiënt tot uitslag</a:t>
            </a:r>
          </a:p>
          <a:p>
            <a:r>
              <a:rPr lang="nl-NL" dirty="0" smtClean="0"/>
              <a:t>Vermijden van valkuilen/ foutenbronnen</a:t>
            </a:r>
          </a:p>
          <a:p>
            <a:r>
              <a:rPr lang="nl-NL" dirty="0" smtClean="0"/>
              <a:t>Klinisch chemisch onderzoek</a:t>
            </a:r>
          </a:p>
          <a:p>
            <a:r>
              <a:rPr lang="nl-NL" dirty="0" smtClean="0"/>
              <a:t>Hematologisch onderzoek</a:t>
            </a:r>
          </a:p>
          <a:p>
            <a:r>
              <a:rPr lang="nl-NL" dirty="0" smtClean="0"/>
              <a:t>Urine onderzoek</a:t>
            </a:r>
          </a:p>
          <a:p>
            <a:r>
              <a:rPr lang="nl-NL" dirty="0" err="1" smtClean="0"/>
              <a:t>Casuistieken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3837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dirty="0" smtClean="0"/>
              <a:t>Hematologie 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142434"/>
              </p:ext>
            </p:extLst>
          </p:nvPr>
        </p:nvGraphicFramePr>
        <p:xfrm>
          <a:off x="395535" y="1052730"/>
          <a:ext cx="8291265" cy="5739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990"/>
                <a:gridCol w="2075425"/>
                <a:gridCol w="2075425"/>
                <a:gridCol w="2075425"/>
              </a:tblGrid>
              <a:tr h="409945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0.45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0.42-0.61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09945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Reticulo’s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0.2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&lt;1.5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L/L</a:t>
                      </a:r>
                      <a:endParaRPr lang="nl-NL" dirty="0"/>
                    </a:p>
                  </a:txBody>
                  <a:tcPr/>
                </a:tc>
              </a:tr>
              <a:tr h="409945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Leuko’s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27 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4.5-14.6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%</a:t>
                      </a:r>
                      <a:endParaRPr lang="nl-NL" dirty="0"/>
                    </a:p>
                  </a:txBody>
                  <a:tcPr/>
                </a:tc>
              </a:tr>
              <a:tr h="409945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Lymfo’s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0.2         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0.8-4.7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* 10⁹/ l</a:t>
                      </a:r>
                      <a:endParaRPr lang="nl-NL" dirty="0"/>
                    </a:p>
                  </a:txBody>
                  <a:tcPr/>
                </a:tc>
              </a:tr>
              <a:tr h="409945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Mono’s</a:t>
                      </a:r>
                      <a:r>
                        <a:rPr lang="nl-NL" dirty="0" smtClean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1.2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0.0-0.9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* 10⁹/ l</a:t>
                      </a:r>
                      <a:endParaRPr lang="nl-NL" dirty="0"/>
                    </a:p>
                  </a:txBody>
                  <a:tcPr/>
                </a:tc>
              </a:tr>
              <a:tr h="409945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Blasten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0.0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&lt;0.0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* 10⁹/ l</a:t>
                      </a:r>
                      <a:endParaRPr lang="nl-NL" dirty="0"/>
                    </a:p>
                  </a:txBody>
                  <a:tcPr/>
                </a:tc>
              </a:tr>
              <a:tr h="409945">
                <a:tc>
                  <a:txBody>
                    <a:bodyPr/>
                    <a:lstStyle/>
                    <a:p>
                      <a:r>
                        <a:rPr lang="nl-NL" dirty="0" smtClean="0"/>
                        <a:t>Staven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0.0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0.0- 0.3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* 10⁹/ l</a:t>
                      </a:r>
                      <a:endParaRPr lang="nl-NL" dirty="0"/>
                    </a:p>
                  </a:txBody>
                  <a:tcPr/>
                </a:tc>
              </a:tr>
              <a:tr h="409945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Segmentk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25.6 </a:t>
                      </a:r>
                      <a:r>
                        <a:rPr lang="nl-NL" dirty="0" smtClean="0"/>
                        <a:t>    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2.9-11.0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* 10⁹/ l</a:t>
                      </a:r>
                      <a:endParaRPr lang="nl-NL" dirty="0"/>
                    </a:p>
                  </a:txBody>
                  <a:tcPr/>
                </a:tc>
              </a:tr>
              <a:tr h="409945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Eo’s</a:t>
                      </a:r>
                      <a:r>
                        <a:rPr lang="nl-NL" dirty="0" smtClean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0.0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0.0-1.6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* 10⁹/ l</a:t>
                      </a:r>
                      <a:endParaRPr lang="nl-NL" dirty="0"/>
                    </a:p>
                  </a:txBody>
                  <a:tcPr/>
                </a:tc>
              </a:tr>
              <a:tr h="409945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Baso’s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0.0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0.0-0.1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* 10⁹/ l</a:t>
                      </a:r>
                      <a:endParaRPr lang="nl-NL" dirty="0"/>
                    </a:p>
                  </a:txBody>
                  <a:tcPr/>
                </a:tc>
              </a:tr>
              <a:tr h="409945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Thrombo’s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357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144-603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* 10⁹/ l</a:t>
                      </a:r>
                      <a:endParaRPr lang="nl-NL" dirty="0"/>
                    </a:p>
                  </a:txBody>
                  <a:tcPr/>
                </a:tc>
              </a:tr>
              <a:tr h="40994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40994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40994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Rechte verbindingslijn met pijl 5"/>
          <p:cNvCxnSpPr/>
          <p:nvPr/>
        </p:nvCxnSpPr>
        <p:spPr>
          <a:xfrm flipV="1">
            <a:off x="3347864" y="184482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>
            <a:off x="3347864" y="234888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V="1">
            <a:off x="3491880" y="393305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9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Ook urine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Want: PU/PD, Polyfagie en dikke buik zijn een aanwijzing voor……………………………………….</a:t>
            </a:r>
          </a:p>
          <a:p>
            <a:endParaRPr lang="nl-NL" dirty="0"/>
          </a:p>
          <a:p>
            <a:r>
              <a:rPr lang="nl-NL" dirty="0" smtClean="0"/>
              <a:t>Ziekte van </a:t>
            </a:r>
            <a:r>
              <a:rPr lang="nl-NL" dirty="0" err="1" smtClean="0"/>
              <a:t>Cushing</a:t>
            </a:r>
            <a:r>
              <a:rPr lang="nl-NL" dirty="0" smtClean="0"/>
              <a:t>: </a:t>
            </a:r>
            <a:r>
              <a:rPr lang="nl-NL" dirty="0" err="1" smtClean="0"/>
              <a:t>Hyperadrenocorticisme</a:t>
            </a:r>
            <a:endParaRPr lang="nl-NL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91" y="3961518"/>
            <a:ext cx="3021753" cy="241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66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Uitslag Urine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Cortisol/ creatinine ratio bepalen gedurende 48 uur ( na toediening van Dexamethason)</a:t>
            </a:r>
          </a:p>
          <a:p>
            <a:r>
              <a:rPr lang="nl-NL" dirty="0" smtClean="0"/>
              <a:t>0.00 uur: 	 35 </a:t>
            </a:r>
            <a:r>
              <a:rPr lang="nl-NL" dirty="0"/>
              <a:t>x </a:t>
            </a:r>
            <a:r>
              <a:rPr lang="nl-NL" dirty="0" smtClean="0"/>
              <a:t> 10⁶/ l		  &lt; 10</a:t>
            </a:r>
          </a:p>
          <a:p>
            <a:r>
              <a:rPr lang="nl-NL" dirty="0" smtClean="0"/>
              <a:t>24 uur 		 28 </a:t>
            </a:r>
            <a:r>
              <a:rPr lang="nl-NL" dirty="0"/>
              <a:t>x 10⁶/ </a:t>
            </a:r>
            <a:r>
              <a:rPr lang="nl-NL" dirty="0" smtClean="0"/>
              <a:t>l		  &lt; 10</a:t>
            </a:r>
          </a:p>
          <a:p>
            <a:r>
              <a:rPr lang="nl-NL" dirty="0" smtClean="0"/>
              <a:t>48 uur 	           11 </a:t>
            </a:r>
            <a:r>
              <a:rPr lang="nl-NL" dirty="0"/>
              <a:t>x  10⁶/ l	</a:t>
            </a:r>
            <a:r>
              <a:rPr lang="nl-NL" dirty="0" smtClean="0"/>
              <a:t>            &lt; 10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17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valt op?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630887"/>
              </p:ext>
            </p:extLst>
          </p:nvPr>
        </p:nvGraphicFramePr>
        <p:xfrm>
          <a:off x="457200" y="16002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Ureum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3.2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3.0- 12.5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Mmol</a:t>
                      </a:r>
                      <a:r>
                        <a:rPr lang="nl-NL" dirty="0" smtClean="0"/>
                        <a:t>/l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Kreatinine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50-129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µmol/l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Natrium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145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141- 150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mmol</a:t>
                      </a:r>
                      <a:r>
                        <a:rPr lang="nl-NL" dirty="0" smtClean="0"/>
                        <a:t>/l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Kalium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3.9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3.6-5.6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mmol</a:t>
                      </a:r>
                      <a:r>
                        <a:rPr lang="nl-NL" dirty="0" smtClean="0"/>
                        <a:t>/l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AF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423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&lt;73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U/L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Galzuren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&lt;10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µmol/l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Totaal eiwit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55- 72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g/ 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albumine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26- 37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g/ 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Cort</a:t>
                      </a:r>
                      <a:r>
                        <a:rPr lang="nl-NL" dirty="0" smtClean="0"/>
                        <a:t>/ </a:t>
                      </a:r>
                      <a:r>
                        <a:rPr lang="nl-NL" dirty="0" err="1" smtClean="0"/>
                        <a:t>creat</a:t>
                      </a:r>
                      <a:r>
                        <a:rPr lang="nl-NL" dirty="0" smtClean="0"/>
                        <a:t> ratio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0: </a:t>
                      </a:r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35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24: </a:t>
                      </a:r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48: </a:t>
                      </a:r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Leuko’s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27 x 10⁹/ l     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Lymfo’s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0,2 x 10⁹/ l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Segmentk</a:t>
                      </a:r>
                      <a:r>
                        <a:rPr lang="nl-NL" dirty="0" smtClean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25,6 x  10⁹/ l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Rechte verbindingslijn met pijl 5"/>
          <p:cNvCxnSpPr/>
          <p:nvPr/>
        </p:nvCxnSpPr>
        <p:spPr>
          <a:xfrm flipV="1">
            <a:off x="3275856" y="314096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V="1">
            <a:off x="3491880" y="314096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V="1">
            <a:off x="4139952" y="494116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V="1">
            <a:off x="4139952" y="537321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V="1">
            <a:off x="4139952" y="573325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1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 en uitleg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Purdey</a:t>
            </a:r>
            <a:r>
              <a:rPr lang="nl-NL" dirty="0" smtClean="0"/>
              <a:t> heeft de ziekte van </a:t>
            </a:r>
            <a:r>
              <a:rPr lang="nl-NL" dirty="0" err="1" smtClean="0"/>
              <a:t>Cushing</a:t>
            </a:r>
            <a:r>
              <a:rPr lang="nl-NL" dirty="0" smtClean="0"/>
              <a:t>; zie Cortisol/ creatinine ratio.</a:t>
            </a:r>
          </a:p>
          <a:p>
            <a:r>
              <a:rPr lang="nl-NL" dirty="0" smtClean="0"/>
              <a:t>Gevolg van te hoge cortisol spiegel: beenmerg blijft leukocyten aanmaken, die in bloed blijven circuleren.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82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NASLAG </a:t>
            </a:r>
            <a:r>
              <a:rPr lang="nl-NL" dirty="0" smtClean="0">
                <a:sym typeface="Wingdings" panose="05000000000000000000" pitchFamily="2" charset="2"/>
              </a:rPr>
              <a:t>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319853"/>
              </p:ext>
            </p:extLst>
          </p:nvPr>
        </p:nvGraphicFramePr>
        <p:xfrm>
          <a:off x="457200" y="1600200"/>
          <a:ext cx="8229599" cy="48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/>
                <a:gridCol w="720080"/>
                <a:gridCol w="1068355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Leukogram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WBC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Segm</a:t>
                      </a:r>
                      <a:r>
                        <a:rPr lang="nl-NL" dirty="0" smtClean="0"/>
                        <a:t>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Staven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Lymfo’s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Mono’s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Eo’s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Acute ontsteking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</a:t>
                      </a:r>
                    </a:p>
                    <a:p>
                      <a:r>
                        <a:rPr lang="nl-NL" dirty="0" smtClean="0"/>
                        <a:t>      of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</a:t>
                      </a:r>
                    </a:p>
                    <a:p>
                      <a:r>
                        <a:rPr lang="nl-NL" dirty="0" smtClean="0"/>
                        <a:t>       of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Acute heftige ontsteking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r>
                        <a:rPr lang="nl-NL" dirty="0" smtClean="0"/>
                        <a:t>       of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</a:t>
                      </a:r>
                    </a:p>
                    <a:p>
                      <a:r>
                        <a:rPr lang="nl-NL" dirty="0" smtClean="0"/>
                        <a:t>       of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Chron</a:t>
                      </a:r>
                      <a:r>
                        <a:rPr lang="nl-NL" dirty="0" smtClean="0"/>
                        <a:t>. Ontsteking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of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of </a:t>
                      </a:r>
                    </a:p>
                    <a:p>
                      <a:r>
                        <a:rPr lang="nl-NL" dirty="0" smtClean="0"/>
                        <a:t>     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of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of 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Stress/</a:t>
                      </a:r>
                      <a:r>
                        <a:rPr lang="nl-NL" dirty="0" err="1" smtClean="0"/>
                        <a:t>cortico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leukogram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of</a:t>
                      </a:r>
                    </a:p>
                    <a:p>
                      <a:r>
                        <a:rPr lang="nl-NL" dirty="0" smtClean="0"/>
                        <a:t>      gering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Fysiologische leukocytose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</a:t>
                      </a:r>
                    </a:p>
                    <a:p>
                      <a:r>
                        <a:rPr lang="nl-NL" dirty="0" smtClean="0"/>
                        <a:t>      of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     : binnen referentiewaar -den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: ver-      </a:t>
                      </a:r>
                      <a:r>
                        <a:rPr lang="nl-NL" dirty="0" err="1" smtClean="0"/>
                        <a:t>hoogd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 ver-</a:t>
                      </a:r>
                    </a:p>
                    <a:p>
                      <a:r>
                        <a:rPr lang="nl-NL" dirty="0" smtClean="0"/>
                        <a:t>       </a:t>
                      </a:r>
                      <a:r>
                        <a:rPr lang="nl-NL" dirty="0" err="1" smtClean="0"/>
                        <a:t>laagd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Rechte verbindingslijn met pijl 5"/>
          <p:cNvCxnSpPr/>
          <p:nvPr/>
        </p:nvCxnSpPr>
        <p:spPr>
          <a:xfrm flipV="1">
            <a:off x="2411760" y="21328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2411760" y="270892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V="1">
            <a:off x="2339752" y="32849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2699792" y="346500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 flipV="1">
            <a:off x="2411760" y="39330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V="1">
            <a:off x="2411760" y="458112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V="1">
            <a:off x="3419872" y="21328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 flipV="1">
            <a:off x="4499992" y="21328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5580112" y="206084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6444208" y="231287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/>
          <p:nvPr/>
        </p:nvCxnSpPr>
        <p:spPr>
          <a:xfrm flipV="1">
            <a:off x="7236296" y="206084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/>
          <p:nvPr/>
        </p:nvCxnSpPr>
        <p:spPr>
          <a:xfrm>
            <a:off x="7740352" y="206084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>
            <a:off x="8244408" y="227687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/>
          <p:cNvCxnSpPr/>
          <p:nvPr/>
        </p:nvCxnSpPr>
        <p:spPr>
          <a:xfrm>
            <a:off x="3419872" y="270892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>
            <a:off x="4139952" y="292494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/>
          <p:nvPr/>
        </p:nvCxnSpPr>
        <p:spPr>
          <a:xfrm flipV="1">
            <a:off x="4932040" y="270892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/>
          <p:cNvCxnSpPr/>
          <p:nvPr/>
        </p:nvCxnSpPr>
        <p:spPr>
          <a:xfrm>
            <a:off x="5508104" y="270892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/>
          <p:nvPr/>
        </p:nvCxnSpPr>
        <p:spPr>
          <a:xfrm>
            <a:off x="6552220" y="2924944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>
            <a:off x="7740352" y="270892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/>
          <p:nvPr/>
        </p:nvCxnSpPr>
        <p:spPr>
          <a:xfrm>
            <a:off x="8244408" y="292494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 flipV="1">
            <a:off x="3275856" y="458112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/>
          <p:cNvCxnSpPr/>
          <p:nvPr/>
        </p:nvCxnSpPr>
        <p:spPr>
          <a:xfrm>
            <a:off x="4355976" y="486916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/>
          <p:cNvCxnSpPr/>
          <p:nvPr/>
        </p:nvCxnSpPr>
        <p:spPr>
          <a:xfrm flipV="1">
            <a:off x="5724128" y="458112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54"/>
          <p:cNvCxnSpPr/>
          <p:nvPr/>
        </p:nvCxnSpPr>
        <p:spPr>
          <a:xfrm>
            <a:off x="6444208" y="486916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met pijl 56"/>
          <p:cNvCxnSpPr/>
          <p:nvPr/>
        </p:nvCxnSpPr>
        <p:spPr>
          <a:xfrm flipV="1">
            <a:off x="7164288" y="458112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8"/>
          <p:cNvCxnSpPr/>
          <p:nvPr/>
        </p:nvCxnSpPr>
        <p:spPr>
          <a:xfrm>
            <a:off x="7740352" y="494116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met pijl 61"/>
          <p:cNvCxnSpPr/>
          <p:nvPr/>
        </p:nvCxnSpPr>
        <p:spPr>
          <a:xfrm flipV="1">
            <a:off x="3275856" y="39330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/>
          <p:nvPr/>
        </p:nvCxnSpPr>
        <p:spPr>
          <a:xfrm>
            <a:off x="4139952" y="411307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met pijl 65"/>
          <p:cNvCxnSpPr/>
          <p:nvPr/>
        </p:nvCxnSpPr>
        <p:spPr>
          <a:xfrm flipV="1">
            <a:off x="5076056" y="4113076"/>
            <a:ext cx="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/>
          <p:nvPr/>
        </p:nvCxnSpPr>
        <p:spPr>
          <a:xfrm>
            <a:off x="5724128" y="4113076"/>
            <a:ext cx="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/>
          <p:cNvCxnSpPr/>
          <p:nvPr/>
        </p:nvCxnSpPr>
        <p:spPr>
          <a:xfrm flipV="1">
            <a:off x="6876256" y="400506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/>
          <p:nvPr/>
        </p:nvCxnSpPr>
        <p:spPr>
          <a:xfrm>
            <a:off x="7992380" y="400506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met pijl 73"/>
          <p:cNvCxnSpPr/>
          <p:nvPr/>
        </p:nvCxnSpPr>
        <p:spPr>
          <a:xfrm flipV="1">
            <a:off x="3203848" y="32849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75"/>
          <p:cNvCxnSpPr/>
          <p:nvPr/>
        </p:nvCxnSpPr>
        <p:spPr>
          <a:xfrm>
            <a:off x="3635896" y="346500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chte verbindingslijn 77"/>
          <p:cNvCxnSpPr/>
          <p:nvPr/>
        </p:nvCxnSpPr>
        <p:spPr>
          <a:xfrm>
            <a:off x="4355976" y="357301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79"/>
          <p:cNvCxnSpPr/>
          <p:nvPr/>
        </p:nvCxnSpPr>
        <p:spPr>
          <a:xfrm>
            <a:off x="5364088" y="357301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met pijl 81"/>
          <p:cNvCxnSpPr/>
          <p:nvPr/>
        </p:nvCxnSpPr>
        <p:spPr>
          <a:xfrm flipV="1">
            <a:off x="6084168" y="335699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83"/>
          <p:cNvCxnSpPr/>
          <p:nvPr/>
        </p:nvCxnSpPr>
        <p:spPr>
          <a:xfrm>
            <a:off x="6444208" y="357301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met pijl 85"/>
          <p:cNvCxnSpPr/>
          <p:nvPr/>
        </p:nvCxnSpPr>
        <p:spPr>
          <a:xfrm flipV="1">
            <a:off x="7164288" y="335699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87"/>
          <p:cNvCxnSpPr/>
          <p:nvPr/>
        </p:nvCxnSpPr>
        <p:spPr>
          <a:xfrm>
            <a:off x="7740352" y="350100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89"/>
          <p:cNvCxnSpPr/>
          <p:nvPr/>
        </p:nvCxnSpPr>
        <p:spPr>
          <a:xfrm>
            <a:off x="827584" y="573325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met pijl 91"/>
          <p:cNvCxnSpPr/>
          <p:nvPr/>
        </p:nvCxnSpPr>
        <p:spPr>
          <a:xfrm flipV="1">
            <a:off x="3131840" y="566124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met pijl 93"/>
          <p:cNvCxnSpPr/>
          <p:nvPr/>
        </p:nvCxnSpPr>
        <p:spPr>
          <a:xfrm>
            <a:off x="4355976" y="566124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89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Meerwaarde bloed uitstrijkje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Controle </a:t>
            </a:r>
            <a:r>
              <a:rPr lang="nl-NL" dirty="0" err="1" smtClean="0"/>
              <a:t>celtelling</a:t>
            </a:r>
            <a:r>
              <a:rPr lang="nl-NL" dirty="0" smtClean="0"/>
              <a:t> en differentiatie</a:t>
            </a:r>
          </a:p>
          <a:p>
            <a:r>
              <a:rPr lang="nl-NL" dirty="0" err="1" smtClean="0"/>
              <a:t>Kernhoudende</a:t>
            </a:r>
            <a:r>
              <a:rPr lang="nl-NL" dirty="0" smtClean="0"/>
              <a:t> rode bloedcellen</a:t>
            </a:r>
          </a:p>
          <a:p>
            <a:r>
              <a:rPr lang="nl-NL" dirty="0" smtClean="0"/>
              <a:t>Beoordeling morfologie</a:t>
            </a:r>
          </a:p>
          <a:p>
            <a:r>
              <a:rPr lang="nl-NL" dirty="0" err="1" smtClean="0"/>
              <a:t>Staafkernigen</a:t>
            </a:r>
            <a:endParaRPr lang="nl-NL" dirty="0" smtClean="0"/>
          </a:p>
          <a:p>
            <a:r>
              <a:rPr lang="nl-NL" dirty="0" smtClean="0"/>
              <a:t>Parasieten</a:t>
            </a:r>
          </a:p>
          <a:p>
            <a:r>
              <a:rPr lang="nl-NL" dirty="0" err="1" smtClean="0"/>
              <a:t>Kwaliteits</a:t>
            </a:r>
            <a:r>
              <a:rPr lang="nl-NL" dirty="0" smtClean="0"/>
              <a:t> controle</a:t>
            </a:r>
            <a:endParaRPr lang="nl-NL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536" y="3573016"/>
            <a:ext cx="353913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0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uitstrijkje kleuren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Hemacolor</a:t>
            </a:r>
            <a:r>
              <a:rPr lang="nl-NL" dirty="0" smtClean="0"/>
              <a:t> </a:t>
            </a:r>
            <a:r>
              <a:rPr lang="nl-NL" dirty="0" err="1" smtClean="0"/>
              <a:t>snelkleuring</a:t>
            </a:r>
            <a:r>
              <a:rPr lang="nl-NL" dirty="0" smtClean="0"/>
              <a:t> van bloed uitstrijkjes</a:t>
            </a:r>
          </a:p>
          <a:p>
            <a:pPr marL="0" indent="0">
              <a:buNone/>
            </a:pPr>
            <a:r>
              <a:rPr lang="nl-NL" dirty="0" smtClean="0"/>
              <a:t> </a:t>
            </a:r>
          </a:p>
          <a:p>
            <a:endParaRPr lang="nl-NL" dirty="0"/>
          </a:p>
          <a:p>
            <a:r>
              <a:rPr lang="nl-NL" dirty="0" smtClean="0"/>
              <a:t>Fixatie					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                                 			</a:t>
            </a:r>
            <a:r>
              <a:rPr lang="nl-NL" sz="2000" dirty="0" smtClean="0"/>
              <a:t>spoelen</a:t>
            </a:r>
          </a:p>
          <a:p>
            <a:pPr marL="3657600" lvl="8" indent="0">
              <a:buNone/>
            </a:pPr>
            <a:r>
              <a:rPr lang="nl-NL" dirty="0" smtClean="0"/>
              <a:t> Kleuring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67000"/>
            <a:ext cx="2871192" cy="191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JL-RECHTS 3"/>
          <p:cNvSpPr/>
          <p:nvPr/>
        </p:nvSpPr>
        <p:spPr>
          <a:xfrm>
            <a:off x="2267744" y="3717032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-RECHTS 5"/>
          <p:cNvSpPr/>
          <p:nvPr/>
        </p:nvSpPr>
        <p:spPr>
          <a:xfrm rot="16200000">
            <a:off x="4279404" y="4869160"/>
            <a:ext cx="2205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81725"/>
            <a:ext cx="10953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IJL-RECHTS 8"/>
          <p:cNvSpPr/>
          <p:nvPr/>
        </p:nvSpPr>
        <p:spPr>
          <a:xfrm>
            <a:off x="5796136" y="3739891"/>
            <a:ext cx="5040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52564"/>
            <a:ext cx="895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2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 smtClean="0"/>
              <a:t>Gebruik microscoop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Laag contrast</a:t>
            </a:r>
          </a:p>
          <a:p>
            <a:pPr lvl="1"/>
            <a:r>
              <a:rPr lang="nl-NL" dirty="0" smtClean="0"/>
              <a:t>Normale lichtintensiteit</a:t>
            </a:r>
          </a:p>
          <a:p>
            <a:pPr lvl="1"/>
            <a:r>
              <a:rPr lang="nl-NL" dirty="0" smtClean="0"/>
              <a:t>Condensor hoog</a:t>
            </a:r>
          </a:p>
          <a:p>
            <a:pPr lvl="1"/>
            <a:r>
              <a:rPr lang="nl-NL" dirty="0" smtClean="0"/>
              <a:t>Diafragma open</a:t>
            </a:r>
          </a:p>
          <a:p>
            <a:pPr marL="457200" lvl="1" indent="0">
              <a:buNone/>
            </a:pPr>
            <a:endParaRPr lang="nl-NL" dirty="0" smtClean="0"/>
          </a:p>
          <a:p>
            <a:r>
              <a:rPr lang="nl-NL" dirty="0" smtClean="0"/>
              <a:t>Zoek beeld met 10-40x objectief</a:t>
            </a:r>
          </a:p>
          <a:p>
            <a:r>
              <a:rPr lang="nl-NL" dirty="0" smtClean="0"/>
              <a:t>Doe een druppel olie op het bloeduitstrijkje</a:t>
            </a:r>
          </a:p>
          <a:p>
            <a:r>
              <a:rPr lang="nl-NL" dirty="0" smtClean="0"/>
              <a:t>Draai het 100x objectief in de olie</a:t>
            </a:r>
            <a:endParaRPr lang="nl-NL" dirty="0"/>
          </a:p>
          <a:p>
            <a:endParaRPr lang="nl-N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81611"/>
            <a:ext cx="2952328" cy="317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9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Normale rode bloedcellen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err="1" smtClean="0"/>
              <a:t>Normochroom</a:t>
            </a:r>
            <a:r>
              <a:rPr lang="nl-NL" dirty="0" smtClean="0"/>
              <a:t>: norm. Hoeveelheid </a:t>
            </a:r>
            <a:r>
              <a:rPr lang="nl-NL" dirty="0" err="1" smtClean="0"/>
              <a:t>Hb</a:t>
            </a:r>
            <a:r>
              <a:rPr lang="nl-NL" dirty="0" smtClean="0"/>
              <a:t> in cel</a:t>
            </a:r>
          </a:p>
          <a:p>
            <a:r>
              <a:rPr lang="nl-NL" dirty="0" err="1" smtClean="0"/>
              <a:t>Normocytair</a:t>
            </a:r>
            <a:r>
              <a:rPr lang="nl-NL" dirty="0" smtClean="0"/>
              <a:t>: gelijke grootte</a:t>
            </a:r>
          </a:p>
          <a:p>
            <a:endParaRPr lang="nl-NL" dirty="0"/>
          </a:p>
          <a:p>
            <a:r>
              <a:rPr lang="nl-NL" dirty="0" smtClean="0"/>
              <a:t>Auto-immuun hemolytische</a:t>
            </a:r>
          </a:p>
          <a:p>
            <a:pPr marL="0" indent="0">
              <a:buNone/>
            </a:pPr>
            <a:r>
              <a:rPr lang="nl-NL" dirty="0" smtClean="0"/>
              <a:t>    anemie				</a:t>
            </a:r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1130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28918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JL-RECHTS 3"/>
          <p:cNvSpPr/>
          <p:nvPr/>
        </p:nvSpPr>
        <p:spPr>
          <a:xfrm>
            <a:off x="4716016" y="5577061"/>
            <a:ext cx="86409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979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Van patiënt tot uitslag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09410"/>
            <a:ext cx="23812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197" y="1620171"/>
            <a:ext cx="1919660" cy="135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8377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012" y="1700808"/>
            <a:ext cx="1920406" cy="135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67945"/>
            <a:ext cx="192087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388" y="1614210"/>
            <a:ext cx="1219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0000">
            <a:off x="3965419" y="3098109"/>
            <a:ext cx="192087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356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Rode bloedcellen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Cel grootte:</a:t>
            </a:r>
          </a:p>
          <a:p>
            <a:pPr lvl="1"/>
            <a:r>
              <a:rPr lang="nl-NL" dirty="0" smtClean="0"/>
              <a:t>MCV: </a:t>
            </a:r>
            <a:r>
              <a:rPr lang="nl-NL" dirty="0" err="1" smtClean="0"/>
              <a:t>mean</a:t>
            </a:r>
            <a:r>
              <a:rPr lang="nl-NL" dirty="0" smtClean="0"/>
              <a:t> </a:t>
            </a:r>
            <a:r>
              <a:rPr lang="nl-NL" dirty="0" err="1" smtClean="0"/>
              <a:t>corpuscular</a:t>
            </a:r>
            <a:r>
              <a:rPr lang="nl-NL" dirty="0" smtClean="0"/>
              <a:t> volume</a:t>
            </a:r>
          </a:p>
          <a:p>
            <a:pPr lvl="1"/>
            <a:r>
              <a:rPr lang="nl-NL" dirty="0" smtClean="0"/>
              <a:t>RDW: red </a:t>
            </a:r>
            <a:r>
              <a:rPr lang="nl-NL" dirty="0" err="1" smtClean="0"/>
              <a:t>cell</a:t>
            </a:r>
            <a:r>
              <a:rPr lang="nl-NL" dirty="0" smtClean="0"/>
              <a:t> </a:t>
            </a:r>
            <a:r>
              <a:rPr lang="nl-NL" dirty="0" err="1" smtClean="0"/>
              <a:t>distribution</a:t>
            </a:r>
            <a:r>
              <a:rPr lang="nl-NL" dirty="0" smtClean="0"/>
              <a:t> </a:t>
            </a:r>
            <a:r>
              <a:rPr lang="nl-NL" dirty="0" err="1" smtClean="0"/>
              <a:t>width</a:t>
            </a:r>
            <a:endParaRPr lang="nl-NL" dirty="0" smtClean="0"/>
          </a:p>
          <a:p>
            <a:pPr lvl="1"/>
            <a:endParaRPr lang="nl-NL" dirty="0"/>
          </a:p>
          <a:p>
            <a:r>
              <a:rPr lang="nl-NL" dirty="0" smtClean="0"/>
              <a:t>Hemoglobine</a:t>
            </a:r>
            <a:r>
              <a:rPr lang="nl-NL" dirty="0"/>
              <a:t>/</a:t>
            </a:r>
            <a:r>
              <a:rPr lang="nl-NL" dirty="0" smtClean="0"/>
              <a:t> kleur van de cel:</a:t>
            </a:r>
          </a:p>
          <a:p>
            <a:pPr lvl="1"/>
            <a:r>
              <a:rPr lang="nl-NL" dirty="0" smtClean="0"/>
              <a:t>MCH: </a:t>
            </a:r>
            <a:r>
              <a:rPr lang="nl-NL" dirty="0" err="1" smtClean="0"/>
              <a:t>mean</a:t>
            </a:r>
            <a:r>
              <a:rPr lang="nl-NL" dirty="0" smtClean="0"/>
              <a:t> </a:t>
            </a:r>
            <a:r>
              <a:rPr lang="nl-NL" dirty="0" err="1" smtClean="0"/>
              <a:t>corpuscular</a:t>
            </a:r>
            <a:r>
              <a:rPr lang="nl-NL" dirty="0" smtClean="0"/>
              <a:t> </a:t>
            </a:r>
            <a:r>
              <a:rPr lang="nl-NL" dirty="0" err="1" smtClean="0"/>
              <a:t>haemoglobin</a:t>
            </a:r>
            <a:endParaRPr lang="nl-NL" dirty="0" smtClean="0"/>
          </a:p>
          <a:p>
            <a:pPr lvl="1"/>
            <a:r>
              <a:rPr lang="nl-NL" dirty="0" smtClean="0"/>
              <a:t>MCHC: </a:t>
            </a:r>
            <a:r>
              <a:rPr lang="nl-NL" dirty="0" err="1" smtClean="0"/>
              <a:t>mean</a:t>
            </a:r>
            <a:r>
              <a:rPr lang="nl-NL" dirty="0" smtClean="0"/>
              <a:t> </a:t>
            </a:r>
            <a:r>
              <a:rPr lang="nl-NL" dirty="0" err="1" smtClean="0"/>
              <a:t>corpusc</a:t>
            </a:r>
            <a:r>
              <a:rPr lang="nl-NL" dirty="0" smtClean="0"/>
              <a:t>. </a:t>
            </a:r>
            <a:r>
              <a:rPr lang="nl-NL" dirty="0" err="1"/>
              <a:t>h</a:t>
            </a:r>
            <a:r>
              <a:rPr lang="nl-NL" dirty="0" err="1" smtClean="0"/>
              <a:t>aemogl</a:t>
            </a:r>
            <a:r>
              <a:rPr lang="nl-NL" dirty="0" smtClean="0"/>
              <a:t>. </a:t>
            </a:r>
            <a:r>
              <a:rPr lang="nl-NL" dirty="0" err="1" smtClean="0"/>
              <a:t>Concentration</a:t>
            </a:r>
            <a:endParaRPr lang="nl-NL" dirty="0" smtClean="0"/>
          </a:p>
          <a:p>
            <a:pPr lvl="1"/>
            <a:r>
              <a:rPr lang="nl-NL" dirty="0" err="1"/>
              <a:t>CHr</a:t>
            </a:r>
            <a:r>
              <a:rPr lang="nl-NL" dirty="0"/>
              <a:t>: </a:t>
            </a:r>
            <a:r>
              <a:rPr lang="nl-NL" dirty="0" err="1" smtClean="0"/>
              <a:t>corpusc</a:t>
            </a:r>
            <a:r>
              <a:rPr lang="nl-NL" dirty="0" smtClean="0"/>
              <a:t>. </a:t>
            </a:r>
            <a:r>
              <a:rPr lang="nl-NL" dirty="0" err="1" smtClean="0"/>
              <a:t>Haemoglobin</a:t>
            </a:r>
            <a:r>
              <a:rPr lang="nl-NL" dirty="0" smtClean="0"/>
              <a:t> in </a:t>
            </a:r>
            <a:r>
              <a:rPr lang="nl-NL" dirty="0" err="1" smtClean="0"/>
              <a:t>reticulocytes</a:t>
            </a: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7810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 Wei </a:t>
            </a:r>
            <a:r>
              <a:rPr lang="nl-NL" dirty="0" err="1" smtClean="0"/>
              <a:t>Wei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Wei </a:t>
            </a:r>
            <a:r>
              <a:rPr lang="nl-NL" dirty="0" err="1" smtClean="0"/>
              <a:t>Wei</a:t>
            </a:r>
            <a:r>
              <a:rPr lang="nl-NL" dirty="0" smtClean="0"/>
              <a:t> is een 4 jaar oude </a:t>
            </a:r>
            <a:r>
              <a:rPr lang="nl-NL" dirty="0" err="1" smtClean="0"/>
              <a:t>Sharpei</a:t>
            </a:r>
            <a:r>
              <a:rPr lang="nl-NL" dirty="0" smtClean="0"/>
              <a:t> teef.</a:t>
            </a:r>
          </a:p>
          <a:p>
            <a:r>
              <a:rPr lang="nl-NL" dirty="0" smtClean="0"/>
              <a:t>Verminderd uithoudingsvermogen </a:t>
            </a:r>
          </a:p>
          <a:p>
            <a:r>
              <a:rPr lang="nl-NL" dirty="0" smtClean="0"/>
              <a:t>Gewichtsverlies</a:t>
            </a:r>
          </a:p>
          <a:p>
            <a:r>
              <a:rPr lang="nl-NL" dirty="0" smtClean="0"/>
              <a:t>Bloedonderzoek: wat valt je op?</a:t>
            </a:r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46" y="3933056"/>
            <a:ext cx="2851513" cy="213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9403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Wei </a:t>
            </a:r>
            <a:r>
              <a:rPr lang="nl-NL" dirty="0" err="1" smtClean="0"/>
              <a:t>Wei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7500" lnSpcReduction="20000"/>
          </a:bodyPr>
          <a:lstStyle/>
          <a:p>
            <a:r>
              <a:rPr lang="nl-NL" dirty="0" err="1" smtClean="0"/>
              <a:t>Ht</a:t>
            </a:r>
            <a:r>
              <a:rPr lang="nl-NL" dirty="0" smtClean="0"/>
              <a:t>: 0,14				0,42-0,61L/L</a:t>
            </a:r>
          </a:p>
          <a:p>
            <a:r>
              <a:rPr lang="nl-NL" dirty="0" smtClean="0"/>
              <a:t>MCV: 48,5			63,5-72,9 </a:t>
            </a:r>
            <a:r>
              <a:rPr lang="nl-NL" dirty="0" err="1" smtClean="0"/>
              <a:t>fL</a:t>
            </a:r>
            <a:endParaRPr lang="nl-NL" dirty="0" smtClean="0"/>
          </a:p>
          <a:p>
            <a:r>
              <a:rPr lang="nl-NL" dirty="0"/>
              <a:t>MCH: 0,87			1,37- 1,57 </a:t>
            </a:r>
            <a:r>
              <a:rPr lang="nl-NL" dirty="0" err="1" smtClean="0"/>
              <a:t>fmol</a:t>
            </a:r>
            <a:endParaRPr lang="nl-NL" dirty="0" smtClean="0"/>
          </a:p>
          <a:p>
            <a:r>
              <a:rPr lang="nl-NL" dirty="0" smtClean="0"/>
              <a:t>MCHC: 18,0			20,5- 22,4 </a:t>
            </a:r>
            <a:r>
              <a:rPr lang="nl-NL" dirty="0" err="1" smtClean="0"/>
              <a:t>mmol</a:t>
            </a:r>
            <a:r>
              <a:rPr lang="nl-NL" dirty="0" smtClean="0"/>
              <a:t>/L</a:t>
            </a:r>
          </a:p>
          <a:p>
            <a:r>
              <a:rPr lang="nl-NL" dirty="0" err="1" smtClean="0"/>
              <a:t>Reticulocyten</a:t>
            </a:r>
            <a:r>
              <a:rPr lang="nl-NL" dirty="0" smtClean="0"/>
              <a:t>: 2,1		&lt; 1,5</a:t>
            </a:r>
          </a:p>
          <a:p>
            <a:r>
              <a:rPr lang="nl-NL" dirty="0" err="1" smtClean="0"/>
              <a:t>Leuco’s</a:t>
            </a:r>
            <a:r>
              <a:rPr lang="nl-NL" dirty="0" smtClean="0"/>
              <a:t>: 13,2			4,5-14,6 x10⁹/l</a:t>
            </a:r>
          </a:p>
          <a:p>
            <a:r>
              <a:rPr lang="nl-NL" dirty="0" err="1" smtClean="0"/>
              <a:t>Lymfo’s</a:t>
            </a:r>
            <a:r>
              <a:rPr lang="nl-NL" dirty="0" smtClean="0"/>
              <a:t>: 0,4		</a:t>
            </a:r>
            <a:r>
              <a:rPr lang="nl-NL" dirty="0"/>
              <a:t>	0,8-4,7 x10⁹/l</a:t>
            </a:r>
            <a:endParaRPr lang="nl-NL" dirty="0" smtClean="0"/>
          </a:p>
          <a:p>
            <a:r>
              <a:rPr lang="nl-NL" dirty="0" err="1" smtClean="0"/>
              <a:t>Mono’s</a:t>
            </a:r>
            <a:r>
              <a:rPr lang="nl-NL" dirty="0"/>
              <a:t>: 4,6			0,0- </a:t>
            </a:r>
            <a:r>
              <a:rPr lang="nl-NL" dirty="0" smtClean="0"/>
              <a:t>0,9 x10</a:t>
            </a:r>
            <a:r>
              <a:rPr lang="nl-NL" dirty="0"/>
              <a:t>⁹/l</a:t>
            </a:r>
            <a:endParaRPr lang="nl-NL" dirty="0" smtClean="0"/>
          </a:p>
          <a:p>
            <a:r>
              <a:rPr lang="nl-NL" dirty="0" err="1" smtClean="0"/>
              <a:t>Staafkernigen</a:t>
            </a:r>
            <a:r>
              <a:rPr lang="nl-NL" dirty="0"/>
              <a:t>: 0,7		0,0-0,3 x10⁹/l</a:t>
            </a:r>
            <a:endParaRPr lang="nl-NL" dirty="0" smtClean="0"/>
          </a:p>
          <a:p>
            <a:r>
              <a:rPr lang="nl-NL" dirty="0" err="1" smtClean="0"/>
              <a:t>Segmentkernigen</a:t>
            </a:r>
            <a:r>
              <a:rPr lang="nl-NL" dirty="0"/>
              <a:t>: 7,5	2,9-11 x10⁹/</a:t>
            </a:r>
            <a:r>
              <a:rPr lang="nl-NL" dirty="0" smtClean="0"/>
              <a:t>l</a:t>
            </a:r>
          </a:p>
          <a:p>
            <a:r>
              <a:rPr lang="nl-NL" dirty="0" err="1" smtClean="0"/>
              <a:t>Opm</a:t>
            </a:r>
            <a:r>
              <a:rPr lang="nl-NL" dirty="0" smtClean="0"/>
              <a:t>: hypochroom, sterke </a:t>
            </a:r>
            <a:r>
              <a:rPr lang="nl-NL" dirty="0" err="1" smtClean="0"/>
              <a:t>anisocytose</a:t>
            </a:r>
            <a:r>
              <a:rPr lang="nl-NL" dirty="0" smtClean="0"/>
              <a:t>; </a:t>
            </a:r>
            <a:r>
              <a:rPr lang="nl-NL" dirty="0" err="1" smtClean="0"/>
              <a:t>hypochr</a:t>
            </a:r>
            <a:r>
              <a:rPr lang="nl-NL" dirty="0" smtClean="0"/>
              <a:t>. </a:t>
            </a:r>
            <a:r>
              <a:rPr lang="nl-NL" dirty="0" err="1" smtClean="0"/>
              <a:t>microcyten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38286"/>
            <a:ext cx="1530871" cy="11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1881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Wei </a:t>
            </a:r>
            <a:r>
              <a:rPr lang="nl-NL" dirty="0" err="1" smtClean="0"/>
              <a:t>Wei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err="1" smtClean="0"/>
              <a:t>Ht</a:t>
            </a:r>
            <a:r>
              <a:rPr lang="nl-NL" dirty="0" smtClean="0"/>
              <a:t> verlaagd</a:t>
            </a:r>
          </a:p>
          <a:p>
            <a:r>
              <a:rPr lang="nl-NL" dirty="0" smtClean="0"/>
              <a:t>MCV , MCH en MCHC verlaagd</a:t>
            </a:r>
          </a:p>
          <a:p>
            <a:r>
              <a:rPr lang="nl-NL" dirty="0" err="1" smtClean="0"/>
              <a:t>Reticulocyten</a:t>
            </a:r>
            <a:r>
              <a:rPr lang="nl-NL" dirty="0" smtClean="0"/>
              <a:t> verhoogd</a:t>
            </a:r>
          </a:p>
          <a:p>
            <a:r>
              <a:rPr lang="nl-NL" dirty="0" err="1" smtClean="0"/>
              <a:t>CHr</a:t>
            </a:r>
            <a:r>
              <a:rPr lang="nl-NL" dirty="0" smtClean="0"/>
              <a:t> verlaagd</a:t>
            </a:r>
          </a:p>
          <a:p>
            <a:r>
              <a:rPr lang="nl-NL" dirty="0" err="1" smtClean="0"/>
              <a:t>Lymfo’s</a:t>
            </a:r>
            <a:r>
              <a:rPr lang="nl-NL" dirty="0" smtClean="0"/>
              <a:t> verlaagd</a:t>
            </a:r>
          </a:p>
          <a:p>
            <a:r>
              <a:rPr lang="nl-NL" dirty="0" err="1" smtClean="0"/>
              <a:t>Mono’s</a:t>
            </a:r>
            <a:r>
              <a:rPr lang="nl-NL" dirty="0" smtClean="0"/>
              <a:t> verhoogd</a:t>
            </a:r>
          </a:p>
          <a:p>
            <a:r>
              <a:rPr lang="nl-NL" dirty="0" smtClean="0"/>
              <a:t>Staven verhoogd</a:t>
            </a:r>
          </a:p>
          <a:p>
            <a:r>
              <a:rPr lang="nl-NL" dirty="0" smtClean="0"/>
              <a:t>Conclusie: anemie; </a:t>
            </a:r>
            <a:r>
              <a:rPr lang="nl-NL" dirty="0" err="1" smtClean="0"/>
              <a:t>microcytose</a:t>
            </a:r>
            <a:r>
              <a:rPr lang="nl-NL" dirty="0" smtClean="0"/>
              <a:t>; verhoogde aanmaak </a:t>
            </a:r>
            <a:r>
              <a:rPr lang="nl-NL" dirty="0" err="1" smtClean="0"/>
              <a:t>ery’s</a:t>
            </a:r>
            <a:r>
              <a:rPr lang="nl-NL" dirty="0" smtClean="0"/>
              <a:t>, maar te weinig HB erin : ijzergebrek.</a:t>
            </a:r>
          </a:p>
          <a:p>
            <a:endParaRPr lang="nl-N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25" y="2996952"/>
            <a:ext cx="201901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170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Hypochroom, </a:t>
            </a:r>
            <a:r>
              <a:rPr lang="nl-NL" dirty="0" err="1" smtClean="0"/>
              <a:t>microcytair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Bij ijzer gebrek worden de cellen bleker.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lvl="8"/>
            <a:endParaRPr lang="nl-NL" dirty="0" smtClean="0"/>
          </a:p>
          <a:p>
            <a:pPr lvl="8"/>
            <a:endParaRPr lang="nl-NL" dirty="0"/>
          </a:p>
          <a:p>
            <a:pPr marL="3657600" lvl="8" indent="0">
              <a:buNone/>
            </a:pPr>
            <a:r>
              <a:rPr lang="nl-NL" dirty="0" smtClean="0"/>
              <a:t>         ter vergelijking              normaal beeld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540714" cy="26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84" y="2276872"/>
            <a:ext cx="4036465" cy="26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JL-RECHTS 3"/>
          <p:cNvSpPr/>
          <p:nvPr/>
        </p:nvSpPr>
        <p:spPr>
          <a:xfrm rot="-5400000" flipV="1">
            <a:off x="6231470" y="5500801"/>
            <a:ext cx="720080" cy="294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8236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Tenslotte: onthouden en toepassen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Voorkom pre-analytische fouten</a:t>
            </a:r>
          </a:p>
          <a:p>
            <a:r>
              <a:rPr lang="nl-NL" dirty="0" smtClean="0"/>
              <a:t>Heparine of serum voor klinische chemie</a:t>
            </a:r>
          </a:p>
          <a:p>
            <a:r>
              <a:rPr lang="nl-NL" dirty="0" smtClean="0"/>
              <a:t>EDTA voor hematologie</a:t>
            </a:r>
          </a:p>
          <a:p>
            <a:r>
              <a:rPr lang="nl-NL" dirty="0" smtClean="0"/>
              <a:t>Goed zwenken</a:t>
            </a:r>
          </a:p>
          <a:p>
            <a:r>
              <a:rPr lang="nl-NL" dirty="0" smtClean="0"/>
              <a:t>Gevolg: blije patiënten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2878137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34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</a:t>
            </a:r>
            <a:r>
              <a:rPr lang="nl-NL" smtClean="0"/>
              <a:t>ideale laboratoriumtest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u="sng" dirty="0" smtClean="0">
                <a:solidFill>
                  <a:srgbClr val="0070C0"/>
                </a:solidFill>
              </a:rPr>
              <a:t>Specifie</a:t>
            </a:r>
            <a:r>
              <a:rPr lang="nl-NL" dirty="0" smtClean="0">
                <a:solidFill>
                  <a:srgbClr val="0070C0"/>
                </a:solidFill>
              </a:rPr>
              <a:t>k:</a:t>
            </a:r>
            <a:r>
              <a:rPr lang="nl-NL" dirty="0" smtClean="0"/>
              <a:t> meet alleen de te bepalen stof, geen last van interferentie door bv. Hemoglobine, bilirubine, lipemie.</a:t>
            </a:r>
          </a:p>
          <a:p>
            <a:r>
              <a:rPr lang="nl-NL" u="sng" dirty="0" smtClean="0">
                <a:solidFill>
                  <a:srgbClr val="0070C0"/>
                </a:solidFill>
              </a:rPr>
              <a:t>Accuraat/ juist</a:t>
            </a:r>
            <a:r>
              <a:rPr lang="nl-NL" dirty="0" smtClean="0"/>
              <a:t>: meet niet te hoog of te laag.</a:t>
            </a:r>
          </a:p>
          <a:p>
            <a:r>
              <a:rPr lang="nl-NL" u="sng" dirty="0" smtClean="0">
                <a:solidFill>
                  <a:srgbClr val="0070C0"/>
                </a:solidFill>
              </a:rPr>
              <a:t>Precies</a:t>
            </a:r>
            <a:r>
              <a:rPr lang="nl-NL" dirty="0" smtClean="0"/>
              <a:t>: nauwkeurig: bij herhaling dezelfde uitslag</a:t>
            </a:r>
          </a:p>
          <a:p>
            <a:r>
              <a:rPr lang="nl-NL" dirty="0" smtClean="0"/>
              <a:t>Echter……………………..</a:t>
            </a:r>
          </a:p>
          <a:p>
            <a:r>
              <a:rPr lang="nl-NL" dirty="0" smtClean="0"/>
              <a:t>Een meting zonder fouten bestaat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 niet!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30097"/>
            <a:ext cx="2012043" cy="165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0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Kwaliteitseisen diagnostische test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Elke test heeft een afwijking.</a:t>
            </a:r>
          </a:p>
          <a:p>
            <a:r>
              <a:rPr lang="nl-NL" dirty="0" smtClean="0"/>
              <a:t>Maximale toelaatbare fout.</a:t>
            </a:r>
          </a:p>
          <a:p>
            <a:r>
              <a:rPr lang="nl-NL" dirty="0" smtClean="0"/>
              <a:t>Een foute lab uitslag mag niet leiden tot een verkeerde klinische beslissing</a:t>
            </a:r>
          </a:p>
          <a:p>
            <a:r>
              <a:rPr lang="nl-NL" dirty="0" smtClean="0"/>
              <a:t>Belangrijk om laboratoriumtesten te monitoren met een kwaliteitscontrole systeem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97152"/>
            <a:ext cx="2286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237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huis laboratorium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Verschillende instrumenten beschikbaar.</a:t>
            </a:r>
          </a:p>
          <a:p>
            <a:r>
              <a:rPr lang="nl-NL" dirty="0" smtClean="0"/>
              <a:t>Vaak ontwikkeld voor humane markt.</a:t>
            </a:r>
          </a:p>
          <a:p>
            <a:r>
              <a:rPr lang="nl-NL" dirty="0" smtClean="0"/>
              <a:t>Praktijk zelf verantwoordelijk:</a:t>
            </a:r>
          </a:p>
          <a:p>
            <a:pPr lvl="1"/>
            <a:r>
              <a:rPr lang="nl-NL" dirty="0" smtClean="0"/>
              <a:t>Onderhoud</a:t>
            </a:r>
          </a:p>
          <a:p>
            <a:pPr lvl="1"/>
            <a:r>
              <a:rPr lang="nl-NL" dirty="0" smtClean="0"/>
              <a:t>kwaliteitscontrole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4365104"/>
            <a:ext cx="19716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17454"/>
            <a:ext cx="17811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60154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466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bloed analyse apparatuur wordt er op jouw stage adres gebruikt?</a:t>
            </a:r>
          </a:p>
          <a:p>
            <a:r>
              <a:rPr lang="nl-NL" dirty="0" smtClean="0"/>
              <a:t>Welke bepalingen kun je daarmee doen/</a:t>
            </a:r>
          </a:p>
          <a:p>
            <a:r>
              <a:rPr lang="nl-NL" dirty="0" smtClean="0"/>
              <a:t>Noem de 5 meest gebruikte.</a:t>
            </a:r>
          </a:p>
          <a:p>
            <a:r>
              <a:rPr lang="nl-NL" dirty="0" smtClean="0"/>
              <a:t>Welk bloedje/ welke bloedbuis gebruik je daarvoor/</a:t>
            </a:r>
          </a:p>
          <a:p>
            <a:r>
              <a:rPr lang="nl-NL" dirty="0" smtClean="0"/>
              <a:t>Welke handelingen moet je doen, voor het monster geanalyseerd kan worden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541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beïnvloedt de testuitslag?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Pre-analytische factoren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Analytische factoren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dirty="0" err="1" smtClean="0"/>
              <a:t>Postanalytische</a:t>
            </a:r>
            <a:r>
              <a:rPr lang="nl-NL" dirty="0" smtClean="0"/>
              <a:t> factoren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76" y="1340768"/>
            <a:ext cx="1872208" cy="15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62088"/>
            <a:ext cx="1219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92" y="3068960"/>
            <a:ext cx="2487613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927" y="5013176"/>
            <a:ext cx="3152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0487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1653</Words>
  <Application>Microsoft Office PowerPoint</Application>
  <PresentationFormat>Diavoorstelling (4:3)</PresentationFormat>
  <Paragraphs>495</Paragraphs>
  <Slides>45</Slides>
  <Notes>14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45</vt:i4>
      </vt:variant>
    </vt:vector>
  </HeadingPairs>
  <TitlesOfParts>
    <vt:vector size="46" baseType="lpstr">
      <vt:lpstr>Kantoorthema</vt:lpstr>
      <vt:lpstr>Valkuilen bij laboratorium onderzoek</vt:lpstr>
      <vt:lpstr>Laboratorium onderzoek</vt:lpstr>
      <vt:lpstr>Onderwerpen in vogelvlucht</vt:lpstr>
      <vt:lpstr>Van patiënt tot uitslag </vt:lpstr>
      <vt:lpstr>De ideale laboratoriumtest</vt:lpstr>
      <vt:lpstr>Kwaliteitseisen diagnostische test</vt:lpstr>
      <vt:lpstr>In huis laboratorium</vt:lpstr>
      <vt:lpstr>Opdracht.</vt:lpstr>
      <vt:lpstr>Wat beïnvloedt de testuitslag?</vt:lpstr>
      <vt:lpstr>Pre-analytische factoren 1</vt:lpstr>
      <vt:lpstr>Pre-analytische factoren 2</vt:lpstr>
      <vt:lpstr>Pre-analytische factoren 3</vt:lpstr>
      <vt:lpstr>Pre-analytische factoren  4</vt:lpstr>
      <vt:lpstr>Analytische factoren pipetteren</vt:lpstr>
      <vt:lpstr>Analytische factoren Reagentia</vt:lpstr>
      <vt:lpstr>Analytische factoren meetfactoren</vt:lpstr>
      <vt:lpstr>Hematologie</vt:lpstr>
      <vt:lpstr>Hematologie</vt:lpstr>
      <vt:lpstr>Hematologisch bloedonderzoek</vt:lpstr>
      <vt:lpstr>Witte bloedcellen in de praktijk</vt:lpstr>
      <vt:lpstr>Witte bloedcellen</vt:lpstr>
      <vt:lpstr>WBC schatting bloeduitstrijkje</vt:lpstr>
      <vt:lpstr>Hoe zat het ook alweer?</vt:lpstr>
      <vt:lpstr>Casus Minnie</vt:lpstr>
      <vt:lpstr>Uitslag bloedonderzoek Minnie</vt:lpstr>
      <vt:lpstr>Conclusies?</vt:lpstr>
      <vt:lpstr>UITLEG.</vt:lpstr>
      <vt:lpstr>Casus Purdey</vt:lpstr>
      <vt:lpstr>Uitslag bloed</vt:lpstr>
      <vt:lpstr>Hematologie </vt:lpstr>
      <vt:lpstr>Ook urine onderzoek</vt:lpstr>
      <vt:lpstr>Uitslag Urine onderzoek</vt:lpstr>
      <vt:lpstr>Wat valt op?</vt:lpstr>
      <vt:lpstr>Conclusie en uitleg</vt:lpstr>
      <vt:lpstr>NASLAG </vt:lpstr>
      <vt:lpstr>Meerwaarde bloed uitstrijkje</vt:lpstr>
      <vt:lpstr>Het uitstrijkje kleuren</vt:lpstr>
      <vt:lpstr>Gebruik microscoop</vt:lpstr>
      <vt:lpstr>Normale rode bloedcellen</vt:lpstr>
      <vt:lpstr>Rode bloedcellen</vt:lpstr>
      <vt:lpstr>Casus Wei Wei</vt:lpstr>
      <vt:lpstr>Wei Wei</vt:lpstr>
      <vt:lpstr>Wei Wei</vt:lpstr>
      <vt:lpstr>Hypochroom, microcytair</vt:lpstr>
      <vt:lpstr>Tenslotte: onthouden en toepassen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Valkuilen bij laboratorium onderzoek</dc:title>
  <dc:creator>tack</dc:creator>
  <cp:lastModifiedBy>tack</cp:lastModifiedBy>
  <cp:revision>42</cp:revision>
  <dcterms:created xsi:type="dcterms:W3CDTF">2014-03-03T13:27:30Z</dcterms:created>
  <dcterms:modified xsi:type="dcterms:W3CDTF">2014-03-24T10:54:45Z</dcterms:modified>
</cp:coreProperties>
</file>